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2"/>
  </p:sldMasterIdLst>
  <p:notesMasterIdLst>
    <p:notesMasterId r:id="rId13"/>
  </p:notesMasterIdLst>
  <p:handoutMasterIdLst>
    <p:handoutMasterId r:id="rId14"/>
  </p:handoutMasterIdLst>
  <p:sldIdLst>
    <p:sldId id="259" r:id="rId3"/>
    <p:sldId id="368" r:id="rId4"/>
    <p:sldId id="349" r:id="rId5"/>
    <p:sldId id="396" r:id="rId6"/>
    <p:sldId id="398" r:id="rId7"/>
    <p:sldId id="397" r:id="rId8"/>
    <p:sldId id="416" r:id="rId9"/>
    <p:sldId id="417" r:id="rId10"/>
    <p:sldId id="418" r:id="rId11"/>
    <p:sldId id="376" r:id="rId12"/>
  </p:sldIdLst>
  <p:sldSz cx="9144000" cy="6858000" type="screen4x3"/>
  <p:notesSz cx="6735763" cy="9799638"/>
  <p:custDataLst>
    <p:tags r:id="rId1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EF42CA2-4435-4B70-B897-B937725FCD5D}">
          <p14:sldIdLst>
            <p14:sldId id="259"/>
            <p14:sldId id="368"/>
            <p14:sldId id="349"/>
            <p14:sldId id="396"/>
            <p14:sldId id="398"/>
            <p14:sldId id="397"/>
            <p14:sldId id="416"/>
            <p14:sldId id="417"/>
            <p14:sldId id="418"/>
          </p14:sldIdLst>
        </p14:section>
        <p14:section name="Раздел без заголовка" id="{80E8B9A2-7E6A-494F-8879-CA031DD7660D}">
          <p14:sldIdLst>
            <p14:sldId id="3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48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3410" autoAdjust="0"/>
  </p:normalViewPr>
  <p:slideViewPr>
    <p:cSldViewPr>
      <p:cViewPr varScale="1">
        <p:scale>
          <a:sx n="85" d="100"/>
          <a:sy n="85" d="100"/>
        </p:scale>
        <p:origin x="234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0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0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1777C-0942-434B-A1A6-B14959A7A9C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09100"/>
            <a:ext cx="2919413" cy="4905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09100"/>
            <a:ext cx="2919412" cy="4905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79CAC4-7B99-49B8-B2C5-4A291B81E2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492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BAB59-01DE-47D1-9E65-C746C0F30E3E}" type="datetimeFigureOut">
              <a:rPr lang="en-US" smtClean="0"/>
              <a:pPr/>
              <a:t>12/7/2017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35013"/>
            <a:ext cx="4897437" cy="3675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54828"/>
            <a:ext cx="5388610" cy="440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07955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07955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1CBE1F-C37A-4B4C-82A5-07526173B83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018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396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Проект </a:t>
            </a:r>
            <a:r>
              <a:rPr lang="en-US" dirty="0" smtClean="0"/>
              <a:t>Big Data </a:t>
            </a:r>
            <a:r>
              <a:rPr lang="ru-RU" dirty="0" smtClean="0"/>
              <a:t>для медицины</a:t>
            </a:r>
            <a:r>
              <a:rPr lang="ru-RU" baseline="0" dirty="0" smtClean="0"/>
              <a:t> имеет три главных направления исследований: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Анализ данных системы здравоохранения 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Анализ клинических данных 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Анализ экономики здравоохранения </a:t>
            </a:r>
          </a:p>
          <a:p>
            <a:pPr marL="0" indent="0">
              <a:buNone/>
            </a:pPr>
            <a:r>
              <a:rPr lang="ru-RU" baseline="0" dirty="0" smtClean="0"/>
              <a:t>Участниками проекта являются университеты, институты, медицинские организации , которые вы видите на этом слайде </a:t>
            </a:r>
            <a:endParaRPr lang="ru-RU" dirty="0" smtClean="0"/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298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Анализ системы здравоохранения выполняется на основе обработки популяционных</a:t>
            </a:r>
            <a:r>
              <a:rPr lang="ru-RU" baseline="0" dirty="0" smtClean="0"/>
              <a:t> данных, т.е. данных, которые получены у МИАЦ и Центра гигиены и эпидемиологии. Также мы получаем  статистические данные из открытых источников Интернет. Мы оцениваем здоровье популяции в динамике, анализируем взаимосвязи между различными данными,  оцениваем эффективности системы здравоохранения и оптимизируем использование ее ресурсов</a:t>
            </a:r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405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Клинические</a:t>
            </a:r>
            <a:r>
              <a:rPr lang="ru-RU" baseline="0" dirty="0" smtClean="0"/>
              <a:t> исследования мы выполняем на основе данных </a:t>
            </a:r>
            <a:r>
              <a:rPr lang="ru-RU" baseline="0" dirty="0" err="1" smtClean="0"/>
              <a:t>деперсонифицированных</a:t>
            </a:r>
            <a:r>
              <a:rPr lang="ru-RU" baseline="0" dirty="0" smtClean="0"/>
              <a:t> историй болезни, полученных у СПИД-центра Приморского края, Медицинского центра Дальневосточного федерального университета и нескольких больниц Владивостока, Москвы и Петербурга</a:t>
            </a:r>
          </a:p>
          <a:p>
            <a:endParaRPr lang="ru-RU" baseline="0" dirty="0" smtClean="0"/>
          </a:p>
          <a:p>
            <a:r>
              <a:rPr lang="ru-RU" baseline="0" dirty="0" smtClean="0"/>
              <a:t>Мы строим прогностические модели развития заболеваний, оцениваем риски, выявляем причинно-следственные связи 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39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Исследование</a:t>
            </a:r>
            <a:r>
              <a:rPr lang="ru-RU" baseline="0" dirty="0" smtClean="0"/>
              <a:t> с целью оценки, прогнозирования, моделирования, поиска взаимосвязей проводится с помощью методов и технологий хранения данных</a:t>
            </a:r>
            <a:r>
              <a:rPr lang="en-US" baseline="0" dirty="0" smtClean="0"/>
              <a:t> </a:t>
            </a:r>
            <a:r>
              <a:rPr lang="ru-RU" baseline="0" dirty="0" smtClean="0"/>
              <a:t>и обеспечение их качества – первые два пункта на этом слайде </a:t>
            </a:r>
          </a:p>
          <a:p>
            <a:r>
              <a:rPr lang="ru-RU" baseline="0" dirty="0" smtClean="0"/>
              <a:t>Обработка выполняется в пакете </a:t>
            </a:r>
            <a:r>
              <a:rPr lang="en-US" baseline="0" dirty="0" smtClean="0"/>
              <a:t>R (</a:t>
            </a:r>
            <a:r>
              <a:rPr lang="ru-RU" baseline="0" dirty="0" smtClean="0"/>
              <a:t>читается к «ЭР»)</a:t>
            </a:r>
            <a:r>
              <a:rPr lang="en-US" baseline="0" dirty="0" smtClean="0"/>
              <a:t> c </a:t>
            </a:r>
            <a:r>
              <a:rPr lang="ru-RU" baseline="0" dirty="0" smtClean="0"/>
              <a:t>помощью методов машинного обучения, нейронных сетей, статистики.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00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Области интереса проекта </a:t>
            </a:r>
            <a:r>
              <a:rPr lang="en-US" dirty="0" smtClean="0"/>
              <a:t>Big Data </a:t>
            </a:r>
            <a:r>
              <a:rPr lang="ru-RU" dirty="0" smtClean="0"/>
              <a:t>для медицины  постоянно расширяются и в  настоящее время  затрагивают разделы, приведенные</a:t>
            </a:r>
            <a:r>
              <a:rPr lang="ru-RU" baseline="0" dirty="0" smtClean="0"/>
              <a:t> на этом слайде</a:t>
            </a:r>
          </a:p>
          <a:p>
            <a:r>
              <a:rPr lang="ru-RU" baseline="0" dirty="0" smtClean="0"/>
              <a:t>В области туберкулеза мы исследование влияние различных факторов на эпидемиологическую ситуацию</a:t>
            </a:r>
          </a:p>
          <a:p>
            <a:r>
              <a:rPr lang="ru-RU" baseline="0" dirty="0" smtClean="0"/>
              <a:t>В области ВИЧ мы построили прогностическую модель определения лекарственной устойчивости у ВИЧ больных. </a:t>
            </a:r>
          </a:p>
          <a:p>
            <a:r>
              <a:rPr lang="ru-RU" baseline="0" dirty="0" smtClean="0"/>
              <a:t>В области физиологии  дыхания мы построили модели силы дыхательных мышц</a:t>
            </a:r>
          </a:p>
          <a:p>
            <a:r>
              <a:rPr lang="ru-RU" baseline="0" dirty="0" smtClean="0"/>
              <a:t>Мы разработали алгоритм оптимального маршрута поездок бригад Центра гигиены и эпидемиологии на место взятия проб, позволившего на 28% сократить расходы на топливо и сопутствующие поездкам расходы. </a:t>
            </a:r>
          </a:p>
          <a:p>
            <a:r>
              <a:rPr lang="ru-RU" baseline="0" dirty="0" smtClean="0"/>
              <a:t>Мы приступаем к исследованию в остальных отраслях, приведенных на этом слайде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444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And the</a:t>
            </a:r>
            <a:r>
              <a:rPr lang="en-US" baseline="0" dirty="0" smtClean="0"/>
              <a:t> report is dedicated tuberculosis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1783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And the</a:t>
            </a:r>
            <a:r>
              <a:rPr lang="en-US" baseline="0" dirty="0" smtClean="0"/>
              <a:t> report is dedicated tuberculosis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23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And the</a:t>
            </a:r>
            <a:r>
              <a:rPr lang="en-US" baseline="0" dirty="0" smtClean="0"/>
              <a:t> report is dedicated tuberculosis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779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CBE1F-C37A-4B4C-82A5-07526173B83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009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F715AEC-7572-4F9C-973F-A703117710EC}" type="datetime1">
              <a:rPr lang="en-US" smtClean="0"/>
              <a:t>12/7/2017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44B3B-A685-4E68-9DA4-C8F581BE5317}" type="datetime1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4CF93-8517-4346-8A15-08E3AF0EC334}" type="datetime1">
              <a:rPr lang="en-US" smtClean="0"/>
              <a:t>12/7/2017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E28230C-794C-42BA-A9D1-15E180512931}" type="datetime1">
              <a:rPr lang="en-US" smtClean="0"/>
              <a:t>12/7/2017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8E8D978-FE87-4A83-BD90-2F2EE1181355}" type="datetime1">
              <a:rPr lang="en-US" smtClean="0"/>
              <a:t>12/7/2017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D6B1-0FDF-4D23-8ED8-9255C02D6BAA}" type="datetime1">
              <a:rPr lang="en-US" smtClean="0"/>
              <a:t>12/7/2017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7402-CC9D-4F9F-8248-521801C2E161}" type="datetime1">
              <a:rPr lang="en-US" smtClean="0"/>
              <a:t>12/7/2017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D612-EA30-4340-87C1-4405CEDFCFFD}" type="datetime1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0B9B6141-3565-4C05-A1B7-3F2A27578C4A}" type="datetime1">
              <a:rPr lang="en-US" smtClean="0"/>
              <a:t>12/7/2017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238D-8DB5-4F72-9588-FCE75A9D0126}" type="datetime1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9E7F89B-885C-4D03-9FA8-E31CD323DA9F}" type="datetime1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A91DF74-1CBE-4E64-A99B-10012A907DB1}" type="datetime1">
              <a:rPr lang="en-US" smtClean="0"/>
              <a:t>12/7/2017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C2B8DA6-A580-462F-BEC7-C9425A91E20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carinash@vvsu.ru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62200" y="2492896"/>
            <a:ext cx="6477000" cy="3374504"/>
          </a:xfrm>
        </p:spPr>
        <p:txBody>
          <a:bodyPr>
            <a:normAutofit/>
          </a:bodyPr>
          <a:lstStyle/>
          <a:p>
            <a:r>
              <a:rPr lang="en-US" altLang="ru-RU" dirty="0" smtClean="0">
                <a:solidFill>
                  <a:srgbClr val="000066"/>
                </a:solidFill>
              </a:rPr>
              <a:t>Big Data </a:t>
            </a:r>
            <a:r>
              <a:rPr lang="ru-RU" altLang="ru-RU" dirty="0" smtClean="0">
                <a:solidFill>
                  <a:srgbClr val="000066"/>
                </a:solidFill>
              </a:rPr>
              <a:t>в медицине</a:t>
            </a:r>
            <a:endParaRPr lang="ru-RU" altLang="ru-RU" dirty="0">
              <a:solidFill>
                <a:srgbClr val="000066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2017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B8DA6-A580-462F-BEC7-C9425A91E20E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97566" y="2473849"/>
            <a:ext cx="75328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err="1" smtClean="0">
                <a:solidFill>
                  <a:srgbClr val="002060"/>
                </a:solidFill>
              </a:rPr>
              <a:t>Шахгельдян</a:t>
            </a:r>
            <a:r>
              <a:rPr lang="ru-RU" sz="3600" b="1" dirty="0" smtClean="0">
                <a:solidFill>
                  <a:srgbClr val="002060"/>
                </a:solidFill>
              </a:rPr>
              <a:t> Карина Иосифовна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76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Проект</a:t>
            </a:r>
            <a:r>
              <a:rPr lang="en-US" dirty="0" smtClean="0"/>
              <a:t> </a:t>
            </a:r>
            <a:r>
              <a:rPr lang="en-US" dirty="0" err="1" smtClean="0"/>
              <a:t>BigData</a:t>
            </a:r>
            <a:r>
              <a:rPr lang="ru-RU" dirty="0" smtClean="0"/>
              <a:t>4</a:t>
            </a:r>
            <a:r>
              <a:rPr lang="en-US" dirty="0" smtClean="0"/>
              <a:t>Medicine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C2B8DA6-A580-462F-BEC7-C9425A91E20E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854" y="1052736"/>
            <a:ext cx="9144000" cy="595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8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Исследования в здравоохранении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C2B8DA6-A580-462F-BEC7-C9425A91E20E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48" y="1628800"/>
            <a:ext cx="9144000" cy="531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5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Клинические исследования 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C2B8DA6-A580-462F-BEC7-C9425A91E20E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48" y="1626180"/>
            <a:ext cx="9144000" cy="52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Методы и технологии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7504" y="1988840"/>
            <a:ext cx="8928992" cy="4608512"/>
          </a:xfrm>
          <a:prstGeom prst="rect">
            <a:avLst/>
          </a:prstGeom>
        </p:spPr>
        <p:txBody>
          <a:bodyPr vert="horz" anchor="ctr">
            <a:normAutofit fontScale="900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900" dirty="0" smtClean="0">
                <a:solidFill>
                  <a:srgbClr val="002060"/>
                </a:solidFill>
              </a:rPr>
              <a:t>MS SQL Server 2012</a:t>
            </a:r>
            <a:r>
              <a:rPr lang="ru-RU" sz="2900" dirty="0" smtClean="0">
                <a:solidFill>
                  <a:srgbClr val="002060"/>
                </a:solidFill>
              </a:rPr>
              <a:t> и </a:t>
            </a:r>
            <a:r>
              <a:rPr lang="en-US" sz="2900" dirty="0" smtClean="0">
                <a:solidFill>
                  <a:srgbClr val="002060"/>
                </a:solidFill>
              </a:rPr>
              <a:t>Data Quality Server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900" dirty="0" smtClean="0">
                <a:solidFill>
                  <a:srgbClr val="002060"/>
                </a:solidFill>
              </a:rPr>
              <a:t>Elastic Search Engine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900" dirty="0" smtClean="0">
                <a:solidFill>
                  <a:srgbClr val="002060"/>
                </a:solidFill>
              </a:rPr>
              <a:t>R studio &amp; R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Методы машинного обучения, нейронных сетей, статистика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Оценка, анализ, прогнозирование, оценка рисков, моделирование, поиск причинно-следственных связей</a:t>
            </a:r>
            <a:endParaRPr lang="en-US" sz="29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900" dirty="0" smtClean="0">
              <a:solidFill>
                <a:srgbClr val="00206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C2B8DA6-A580-462F-BEC7-C9425A91E20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84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Области проекта</a:t>
            </a:r>
            <a:r>
              <a:rPr lang="en-US" dirty="0" smtClean="0"/>
              <a:t> BigData4Med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7504" y="1988840"/>
            <a:ext cx="8928992" cy="4608512"/>
          </a:xfrm>
          <a:prstGeom prst="rect">
            <a:avLst/>
          </a:prstGeom>
        </p:spPr>
        <p:txBody>
          <a:bodyPr vert="horz" anchor="ctr">
            <a:normAutofit fontScale="900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Туберкулез</a:t>
            </a:r>
            <a:endParaRPr lang="en-US" sz="29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ВИЧ и СПИД</a:t>
            </a:r>
            <a:endParaRPr lang="en-US" sz="29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Физиология дыхания и болезни органов дыхания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Планирование и оптимизация ресурсов здравоохранения </a:t>
            </a:r>
            <a:endParaRPr lang="en-US" sz="29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>
                <a:solidFill>
                  <a:srgbClr val="002060"/>
                </a:solidFill>
              </a:rPr>
              <a:t>Диабет</a:t>
            </a:r>
            <a:endParaRPr lang="en-US" sz="2900" dirty="0">
              <a:solidFill>
                <a:srgbClr val="00206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Нейрохирургия </a:t>
            </a:r>
            <a:endParaRPr lang="en-US" sz="29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Кариология</a:t>
            </a:r>
            <a:endParaRPr lang="en-US" sz="29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900" dirty="0" smtClean="0">
              <a:solidFill>
                <a:srgbClr val="00206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C2B8DA6-A580-462F-BEC7-C9425A91E20E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88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Результаты 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7504" y="1988840"/>
            <a:ext cx="8928992" cy="4608512"/>
          </a:xfrm>
          <a:prstGeom prst="rect">
            <a:avLst/>
          </a:prstGeom>
        </p:spPr>
        <p:txBody>
          <a:bodyPr vert="horz" anchor="ctr">
            <a:normAutofit fontScale="900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Выделены факторы и определена их значимость в заболевании и смертности от туберкулеза в России и в ее регионах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2900" dirty="0" smtClean="0">
                <a:solidFill>
                  <a:srgbClr val="002060"/>
                </a:solidFill>
              </a:rPr>
              <a:t>Показана значимость доступности фтизиатрической службы  и определены необходимые для управления эпидемиологической ситуацией показатели обеспеченности и загрузки фтизиатров</a:t>
            </a:r>
            <a:endParaRPr lang="en-US" sz="29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900" dirty="0" smtClean="0">
              <a:solidFill>
                <a:srgbClr val="00206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C2B8DA6-A580-462F-BEC7-C9425A91E20E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14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Результаты 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7504" y="1988840"/>
            <a:ext cx="8928992" cy="4608512"/>
          </a:xfrm>
          <a:prstGeom prst="rect">
            <a:avLst/>
          </a:prstGeom>
        </p:spPr>
        <p:txBody>
          <a:bodyPr vert="horz" anchor="ctr">
            <a:normAutofit fontScale="900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350" indent="-514350">
              <a:lnSpc>
                <a:spcPct val="150000"/>
              </a:lnSpc>
              <a:buFont typeface="+mj-lt"/>
              <a:buAutoNum type="arabicPeriod" startAt="3"/>
            </a:pPr>
            <a:r>
              <a:rPr lang="ru-RU" sz="2900" dirty="0" smtClean="0">
                <a:solidFill>
                  <a:srgbClr val="002060"/>
                </a:solidFill>
              </a:rPr>
              <a:t>Проанализирована обеспеченности врачами в Приморском крае и показаны последствия неоднозначной политики повышения зарплаты за счет увеличения нагрузки на врачей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3"/>
            </a:pPr>
            <a:r>
              <a:rPr lang="ru-RU" sz="2900" dirty="0" smtClean="0">
                <a:solidFill>
                  <a:srgbClr val="002060"/>
                </a:solidFill>
              </a:rPr>
              <a:t>Предложен механизм сокращения расходов за счет оптимизации маршрутов выезда бригад Центра гигиены и эпидемиологии по сбору проб в регионе</a:t>
            </a:r>
            <a:endParaRPr lang="en-US" sz="2900" dirty="0" smtClean="0">
              <a:solidFill>
                <a:srgbClr val="002060"/>
              </a:solidFill>
            </a:endParaRP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900" dirty="0" smtClean="0">
              <a:solidFill>
                <a:srgbClr val="00206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C2B8DA6-A580-462F-BEC7-C9425A91E20E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9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Результаты 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7504" y="1988840"/>
            <a:ext cx="8928992" cy="4608512"/>
          </a:xfrm>
          <a:prstGeom prst="rect">
            <a:avLst/>
          </a:prstGeom>
        </p:spPr>
        <p:txBody>
          <a:bodyPr vert="horz" anchor="ctr">
            <a:normAutofit fontScale="9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350" indent="-514350">
              <a:lnSpc>
                <a:spcPct val="150000"/>
              </a:lnSpc>
              <a:buFont typeface="+mj-lt"/>
              <a:buAutoNum type="arabicPeriod" startAt="5"/>
            </a:pPr>
            <a:r>
              <a:rPr lang="ru-RU" sz="2900" dirty="0" smtClean="0">
                <a:solidFill>
                  <a:srgbClr val="002060"/>
                </a:solidFill>
              </a:rPr>
              <a:t>Построены модели по оценке риска лекарственной устойчивости у ВИЧ-пациентов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5"/>
            </a:pPr>
            <a:r>
              <a:rPr lang="ru-RU" sz="2900" dirty="0" smtClean="0">
                <a:solidFill>
                  <a:srgbClr val="002060"/>
                </a:solidFill>
              </a:rPr>
              <a:t>Построены модели прогнозирования силы дыхательных мышц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5"/>
            </a:pPr>
            <a:r>
              <a:rPr lang="ru-RU" sz="2900" dirty="0" smtClean="0">
                <a:solidFill>
                  <a:srgbClr val="002060"/>
                </a:solidFill>
              </a:rPr>
              <a:t>Построены прогностические модели эпидемиологической ситуации </a:t>
            </a:r>
            <a:r>
              <a:rPr lang="ru-RU" sz="2900" smtClean="0">
                <a:solidFill>
                  <a:srgbClr val="002060"/>
                </a:solidFill>
              </a:rPr>
              <a:t>по туберкулезу </a:t>
            </a:r>
            <a:endParaRPr lang="ru-RU" sz="2900" dirty="0" smtClean="0">
              <a:solidFill>
                <a:srgbClr val="00206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C2B8DA6-A580-462F-BEC7-C9425A91E20E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42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8062" y="1700808"/>
            <a:ext cx="9036496" cy="1224136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Контакты </a:t>
            </a:r>
          </a:p>
          <a:p>
            <a:endParaRPr lang="en-US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2285256"/>
            <a:ext cx="8549580" cy="452812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</a:rPr>
              <a:t>Д.т.н., Карина Шахгельдян, директор Института ИТ ВГУЭС,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</a:rPr>
              <a:t>+7-924-231-44-91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2060"/>
                </a:solidFill>
              </a:rPr>
              <a:t>8-423-240-42-26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hlinkClick r:id="rId3"/>
              </a:rPr>
              <a:t>carinash@vvsu.ru</a:t>
            </a:r>
            <a:endParaRPr lang="en-US" sz="2400" dirty="0" smtClean="0">
              <a:solidFill>
                <a:srgbClr val="002060"/>
              </a:solidFill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endParaRPr lang="ru-RU" sz="2400" dirty="0" smtClean="0">
              <a:solidFill>
                <a:srgbClr val="00206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DC2B8DA6-A580-462F-BEC7-C9425A91E20E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66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badaba95b16d9c32fb91550a13722d9bc4a78d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rizHierChart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E48C3EA-1365-46A4-9D5A-C8A4F40AB87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HorizHierChart</Template>
  <TotalTime>0</TotalTime>
  <Words>513</Words>
  <Application>Microsoft Office PowerPoint</Application>
  <PresentationFormat>Экран (4:3)</PresentationFormat>
  <Paragraphs>75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Lucida Sans Unicode</vt:lpstr>
      <vt:lpstr>Wingdings</vt:lpstr>
      <vt:lpstr>Wingdings 2</vt:lpstr>
      <vt:lpstr>HorizHierChart</vt:lpstr>
      <vt:lpstr>Big Data в медицине</vt:lpstr>
      <vt:lpstr>Проект BigData4Medicine</vt:lpstr>
      <vt:lpstr>Исследования в здравоохранении</vt:lpstr>
      <vt:lpstr>Клинические исследования </vt:lpstr>
      <vt:lpstr>Методы и технологии</vt:lpstr>
      <vt:lpstr>Области проекта BigData4Med</vt:lpstr>
      <vt:lpstr>Результаты </vt:lpstr>
      <vt:lpstr>Результаты </vt:lpstr>
      <vt:lpstr>Результаты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2014-09-14T21:28:01Z</dcterms:created>
  <dcterms:modified xsi:type="dcterms:W3CDTF">2017-12-07T01:32:20Z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TC102202179990</vt:lpwstr>
  </property>
</Properties>
</file>