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2146" y="-61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8EC45-A389-4E96-B694-4969D22C5584}" type="datetimeFigureOut">
              <a:rPr lang="ru-RU"/>
              <a:pPr>
                <a:defRPr/>
              </a:pPr>
              <a:t>26.01.2021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37E53-C2F4-489A-BB57-E020B25D3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83AD9-3E09-414A-B8B1-861C6D2BE184}" type="datetimeFigureOut">
              <a:rPr lang="ru-RU"/>
              <a:pPr>
                <a:defRPr/>
              </a:pPr>
              <a:t>26.01.2021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ACA0E-E121-404C-A9B5-498DE2DB43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5A4CC-0E87-4728-9BCD-F546F73552F5}" type="datetimeFigureOut">
              <a:rPr lang="ru-RU"/>
              <a:pPr>
                <a:defRPr/>
              </a:pPr>
              <a:t>26.01.2021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2B4CC-3D0E-48A4-8802-AA8C79D6F6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6323E-169E-4211-A5B3-F01517B53457}" type="datetimeFigureOut">
              <a:rPr lang="ru-RU"/>
              <a:pPr>
                <a:defRPr/>
              </a:pPr>
              <a:t>26.01.2021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77AD7-6F9E-477C-93D7-224C0F5AD5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EF49B-0B36-4534-BEF7-DEA1A10A4069}" type="datetimeFigureOut">
              <a:rPr lang="ru-RU"/>
              <a:pPr>
                <a:defRPr/>
              </a:pPr>
              <a:t>26.01.2021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4B578-6BD4-40AA-9378-DD222AE354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1BB6D-ECA7-4733-9BD2-D28B52F480BE}" type="datetimeFigureOut">
              <a:rPr lang="ru-RU"/>
              <a:pPr>
                <a:defRPr/>
              </a:pPr>
              <a:t>26.01.2021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54525-CCB8-4428-98CD-6799CD2FAA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A9C87-C18E-4016-A505-77DEA30E00A3}" type="datetimeFigureOut">
              <a:rPr lang="ru-RU"/>
              <a:pPr>
                <a:defRPr/>
              </a:pPr>
              <a:t>26.01.2021</a:t>
            </a:fld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C8D91-1722-48DF-B802-3FDA1CB776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32EBD-F6EB-4124-A362-6DABFD79EA9E}" type="datetimeFigureOut">
              <a:rPr lang="ru-RU"/>
              <a:pPr>
                <a:defRPr/>
              </a:pPr>
              <a:t>26.01.2021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0060C-540D-41AE-A463-18C3F429D7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AEDF1-278B-4989-8793-95642D13F52E}" type="datetimeFigureOut">
              <a:rPr lang="ru-RU"/>
              <a:pPr>
                <a:defRPr/>
              </a:pPr>
              <a:t>26.01.2021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F967F-BDF5-45A1-BE2D-776ACA71AE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0AD2F-8E7A-4690-BA04-8A36047F05D6}" type="datetimeFigureOut">
              <a:rPr lang="ru-RU"/>
              <a:pPr>
                <a:defRPr/>
              </a:pPr>
              <a:t>26.01.2021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544CE-3183-43E3-8598-B4B536D7DD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80519-0E14-44F6-BD89-0B6C7622B9C3}" type="datetimeFigureOut">
              <a:rPr lang="ru-RU"/>
              <a:pPr>
                <a:defRPr/>
              </a:pPr>
              <a:t>26.01.2021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063DF-F629-43E7-9EDE-C61B5A3C88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3C74A6-D768-4EFF-A8B1-7B0E9A1D8821}" type="datetimeFigureOut">
              <a:rPr lang="ru-RU"/>
              <a:pPr>
                <a:defRPr/>
              </a:pPr>
              <a:t>26.01.2021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1ABDEC4-11DD-4CDC-AA3D-71DB8A60EF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74" r:id="rId7"/>
    <p:sldLayoutId id="2147483675" r:id="rId8"/>
    <p:sldLayoutId id="2147483676" r:id="rId9"/>
    <p:sldLayoutId id="2147483667" r:id="rId10"/>
    <p:sldLayoutId id="214748367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>
          <a:xfrm>
            <a:off x="649288" y="2420938"/>
            <a:ext cx="7772400" cy="1779587"/>
          </a:xfrm>
        </p:spPr>
        <p:txBody>
          <a:bodyPr/>
          <a:lstStyle/>
          <a:p>
            <a:r>
              <a:rPr lang="ru-RU" sz="3600" b="1" smtClean="0"/>
              <a:t>ГИБРИДНАЯ ФОРМА ПРЕПОДАВАНИЯ ДИСЦИПЛИН В УЧЕБНЫХ ЗАВЕДЕНИЯХ</a:t>
            </a:r>
            <a:r>
              <a:rPr lang="ru-RU" sz="3600" smtClean="0"/>
              <a:t/>
            </a:r>
            <a:br>
              <a:rPr lang="ru-RU" sz="3600" smtClean="0"/>
            </a:br>
            <a:endParaRPr lang="ru-RU" sz="3600" smtClean="0"/>
          </a:p>
        </p:txBody>
      </p:sp>
      <p:pic>
        <p:nvPicPr>
          <p:cNvPr id="13314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677863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95513" y="3644900"/>
            <a:ext cx="6661150" cy="38354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>
              <a:latin typeface="Times New Roman" pitchFamily="18" charset="0"/>
              <a:cs typeface="+mn-cs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>
              <a:latin typeface="Times New Roman" pitchFamily="18" charset="0"/>
              <a:cs typeface="+mn-cs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>
              <a:latin typeface="Times New Roman" pitchFamily="18" charset="0"/>
              <a:cs typeface="+mn-cs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>
              <a:latin typeface="Times New Roman" pitchFamily="18" charset="0"/>
              <a:cs typeface="+mn-cs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>
                <a:latin typeface="Times New Roman" pitchFamily="18" charset="0"/>
                <a:cs typeface="+mn-cs"/>
              </a:rPr>
              <a:t>Шереметьева Наталья Владимировна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ru-RU" sz="16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помощник судьи Арбитражного суда Приморского края, </a:t>
            </a:r>
            <a:br>
              <a:rPr lang="ru-RU" altLang="ru-RU" sz="16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</a:br>
            <a:r>
              <a:rPr lang="ru-RU" altLang="ru-RU" sz="16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- аспирант Иркутского института РПА Минюста России, </a:t>
            </a:r>
            <a:br>
              <a:rPr lang="ru-RU" altLang="ru-RU" sz="16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</a:br>
            <a:r>
              <a:rPr lang="ru-RU" altLang="ru-RU" sz="16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- старший преподаватель кафедры гражданско-правовых дисциплин Федерального государственного бюджетного образовательного учреждения высшего образования «Владивостокский государственный университет экономики и сервиса»</a:t>
            </a:r>
          </a:p>
          <a:p>
            <a:pPr algn="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None/>
              <a:defRPr/>
            </a:pPr>
            <a:r>
              <a:rPr lang="ru-RU" altLang="ru-RU" sz="16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nata-sheremet@mail.ru права</a:t>
            </a:r>
            <a:r>
              <a:rPr lang="ru-RU" altLang="ru-RU" sz="1600">
                <a:latin typeface="Times New Roman" pitchFamily="18" charset="0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altLang="ru-RU" sz="16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/>
            </a:r>
            <a:br>
              <a:rPr lang="ru-RU" altLang="ru-RU" sz="16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</a:br>
            <a:endParaRPr lang="ru-RU" sz="16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650" y="2133600"/>
            <a:ext cx="7524750" cy="4103688"/>
          </a:xfrm>
        </p:spPr>
        <p:txBody>
          <a:bodyPr rtlCol="0"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/>
              <a:t>результат интегрирования цифровых и коммуникационных технологий в виде </a:t>
            </a:r>
            <a:r>
              <a:rPr lang="ru-RU" smtClean="0"/>
              <a:t>онлайн-курсов;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smtClean="0"/>
              <a:t>интеграцию </a:t>
            </a:r>
            <a:r>
              <a:rPr lang="ru-RU"/>
              <a:t>современных цифровых коммуникационных технологий в форме онлайн-курса в традиционный учебный процесс и занимает до 30 до 70% учебного </a:t>
            </a:r>
            <a:r>
              <a:rPr lang="ru-RU" smtClean="0"/>
              <a:t>процесса;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smtClean="0"/>
              <a:t>логичное</a:t>
            </a:r>
            <a:r>
              <a:rPr lang="ru-RU"/>
              <a:t>, последовательное развитие традиционного обучения в условиях современной цифровой среды посредством применения компьютерных технологий и </a:t>
            </a:r>
            <a:r>
              <a:rPr lang="ru-RU" smtClean="0"/>
              <a:t>Интернет.</a:t>
            </a: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252538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mtClean="0"/>
              <a:t>Гибридное обучение представляет собой:</a:t>
            </a:r>
            <a:endParaRPr lang="ru-RU"/>
          </a:p>
        </p:txBody>
      </p:sp>
      <p:pic>
        <p:nvPicPr>
          <p:cNvPr id="14339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43888" y="5445125"/>
            <a:ext cx="67945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188" y="1916113"/>
            <a:ext cx="7669212" cy="4354512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endParaRPr lang="ru-RU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b="1"/>
              <a:t>обучение с применением сети Интернет, web-enhanced </a:t>
            </a:r>
            <a:r>
              <a:rPr lang="ru-RU"/>
              <a:t>(минимальное использование онлайн-деятельности, сводящееся к размещению программы и объявлений о курсе); 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b="1"/>
              <a:t>гибридное или смешанное обучение, blended </a:t>
            </a:r>
            <a:r>
              <a:rPr lang="ru-RU"/>
              <a:t>(до 45% онлайн-деятельности); 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b="1"/>
              <a:t>гибридное обучение, hybrid </a:t>
            </a:r>
            <a:r>
              <a:rPr lang="ru-RU"/>
              <a:t>(45-80% деятельности в режиме онлайн); 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b="1"/>
              <a:t>дистанционная форма обучения, fully online </a:t>
            </a:r>
            <a:r>
              <a:rPr lang="ru-RU"/>
              <a:t>(более 80% от общего учебного времени занято онлайн-деятельностью</a:t>
            </a:r>
            <a:r>
              <a:rPr lang="ru-RU" smtClean="0"/>
              <a:t>).</a:t>
            </a:r>
            <a:endParaRPr lang="ru-RU"/>
          </a:p>
        </p:txBody>
      </p:sp>
      <p:sp>
        <p:nvSpPr>
          <p:cNvPr id="15362" name="Заголовок 2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252538"/>
          </a:xfrm>
        </p:spPr>
        <p:txBody>
          <a:bodyPr/>
          <a:lstStyle/>
          <a:p>
            <a:pPr algn="l"/>
            <a:r>
              <a:rPr lang="ru-RU" sz="2800" smtClean="0"/>
              <a:t>Классификация форм смешанного или гибридного обучения в зависимости от продолжительности деятельности в онлайн-режиме:</a:t>
            </a:r>
          </a:p>
        </p:txBody>
      </p:sp>
      <p:pic>
        <p:nvPicPr>
          <p:cNvPr id="1536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6913" y="5445125"/>
            <a:ext cx="677862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4213" y="2636838"/>
            <a:ext cx="7524750" cy="4137025"/>
          </a:xfrm>
        </p:spPr>
        <p:txBody>
          <a:bodyPr rtlCol="0">
            <a:normAutofit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/>
              <a:t>онлайн-курсы, вебинары, электронные контрольно-оценочные материалы, электронные библиотеки, электронные учебные </a:t>
            </a:r>
            <a:r>
              <a:rPr lang="ru-RU" smtClean="0"/>
              <a:t>материалы;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smtClean="0"/>
              <a:t>платформы </a:t>
            </a:r>
            <a:r>
              <a:rPr lang="ru-RU"/>
              <a:t>LMS (Learning Management System), наиболее распространенной из которых в учебном процессе является </a:t>
            </a:r>
            <a:r>
              <a:rPr lang="ru-RU" smtClean="0"/>
              <a:t>Moodle.</a:t>
            </a: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mtClean="0"/>
              <a:t>Обучение </a:t>
            </a:r>
            <a:r>
              <a:rPr lang="ru-RU"/>
              <a:t>в онлайн-режиме реализуется посредством Zoom или встроенных модулей в платформу Moodle.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252537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/>
              <a:t>Э</a:t>
            </a:r>
            <a:r>
              <a:rPr lang="ru-RU" smtClean="0"/>
              <a:t>лементы </a:t>
            </a:r>
            <a:r>
              <a:rPr lang="ru-RU"/>
              <a:t>реализации гибридной формы </a:t>
            </a:r>
            <a:r>
              <a:rPr lang="ru-RU" smtClean="0"/>
              <a:t>обучения:</a:t>
            </a:r>
            <a:endParaRPr lang="ru-RU"/>
          </a:p>
        </p:txBody>
      </p:sp>
      <p:pic>
        <p:nvPicPr>
          <p:cNvPr id="1638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6913" y="5445125"/>
            <a:ext cx="677862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ъект 1"/>
          <p:cNvSpPr>
            <a:spLocks noGrp="1"/>
          </p:cNvSpPr>
          <p:nvPr>
            <p:ph idx="1"/>
          </p:nvPr>
        </p:nvSpPr>
        <p:spPr>
          <a:xfrm>
            <a:off x="611188" y="2133600"/>
            <a:ext cx="7848600" cy="4391025"/>
          </a:xfrm>
        </p:spPr>
        <p:txBody>
          <a:bodyPr/>
          <a:lstStyle/>
          <a:p>
            <a:r>
              <a:rPr lang="ru-RU" smtClean="0"/>
              <a:t>степень актуализации материалов;</a:t>
            </a:r>
          </a:p>
          <a:p>
            <a:r>
              <a:rPr lang="ru-RU" smtClean="0"/>
              <a:t>степень наполненности курса;</a:t>
            </a:r>
          </a:p>
          <a:p>
            <a:r>
              <a:rPr lang="ru-RU" smtClean="0"/>
              <a:t>степень информационной и методической компетентности преподавателей, определяемой кураторством преподавателей со стороны методического отдела;</a:t>
            </a:r>
          </a:p>
          <a:p>
            <a:r>
              <a:rPr lang="ru-RU" smtClean="0"/>
              <a:t>степень ориентированности на результаты студентов (активность, участие в конференциях, конкурсах), динамику по годам/семестрам, мотивацию студентов.</a:t>
            </a:r>
          </a:p>
          <a:p>
            <a:endParaRPr lang="ru-RU" smtClean="0"/>
          </a:p>
        </p:txBody>
      </p:sp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1252538"/>
          </a:xfrm>
        </p:spPr>
        <p:txBody>
          <a:bodyPr/>
          <a:lstStyle/>
          <a:p>
            <a:pPr algn="l"/>
            <a:r>
              <a:rPr lang="ru-RU" sz="2800" smtClean="0"/>
              <a:t>Эффективность гибридной формы обучения определяется следующими параметрами:</a:t>
            </a:r>
            <a:br>
              <a:rPr lang="ru-RU" sz="2800" smtClean="0"/>
            </a:br>
            <a:endParaRPr lang="ru-RU" sz="2800" smtClean="0"/>
          </a:p>
        </p:txBody>
      </p:sp>
      <p:pic>
        <p:nvPicPr>
          <p:cNvPr id="17411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43888" y="5516563"/>
            <a:ext cx="6794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288" y="2133600"/>
            <a:ext cx="7885112" cy="4464050"/>
          </a:xfrm>
        </p:spPr>
        <p:txBody>
          <a:bodyPr rtlCol="0">
            <a:normAutofit fontScale="70000" lnSpcReduction="200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b="1" smtClean="0"/>
              <a:t>Ориентированность </a:t>
            </a:r>
            <a:r>
              <a:rPr lang="ru-RU" b="1"/>
              <a:t>на повышение качества знаний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b="1"/>
              <a:t>Систематизация методических материалов согласно стандартам образовательного учреждения (реализация принципа «все в одном месте»).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b="1"/>
              <a:t>Повышение качества контроля знаний посредством внедрения четкой, понятной, автоматизированной, объективной </a:t>
            </a:r>
            <a:r>
              <a:rPr lang="ru-RU" b="1" smtClean="0"/>
              <a:t>оценки, </a:t>
            </a:r>
            <a:r>
              <a:rPr lang="ru-RU" b="1"/>
              <a:t>направленной на снижение рисков списывания и человеческого </a:t>
            </a:r>
            <a:r>
              <a:rPr lang="ru-RU" b="1" smtClean="0"/>
              <a:t>фактора. </a:t>
            </a:r>
            <a:endParaRPr lang="ru-RU" b="1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b="1"/>
              <a:t>Повышение качества образования за счет применения цифровых </a:t>
            </a:r>
            <a:r>
              <a:rPr lang="ru-RU" b="1" smtClean="0"/>
              <a:t>технологий.</a:t>
            </a:r>
            <a:endParaRPr lang="ru-RU" b="1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b="1"/>
              <a:t>Объективность и сохранность работ студентов: </a:t>
            </a:r>
            <a:endParaRPr lang="ru-RU" b="1" smtClean="0"/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mtClean="0"/>
              <a:t>а</a:t>
            </a:r>
            <a:r>
              <a:rPr lang="ru-RU"/>
              <a:t>) все работы и тесты студент делает в программе, нет необходимости отправлять работы преподавателю по почте, </a:t>
            </a:r>
            <a:endParaRPr lang="ru-RU" smtClean="0"/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mtClean="0"/>
              <a:t>б</a:t>
            </a:r>
            <a:r>
              <a:rPr lang="ru-RU"/>
              <a:t>) сохраняются попытки, практические задания. 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b="1"/>
              <a:t>Снижение количества «бумажных» </a:t>
            </a:r>
            <a:r>
              <a:rPr lang="ru-RU" b="1" smtClean="0"/>
              <a:t>материалов. 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b="1" smtClean="0"/>
              <a:t>Программа </a:t>
            </a:r>
            <a:r>
              <a:rPr lang="ru-RU" b="1"/>
              <a:t>автоматически выводит общую оценку за курс, за счет чего у преподавателя высвобождается время, которое ранее затрачивалось на проверку тестов. </a:t>
            </a:r>
          </a:p>
          <a:p>
            <a:pPr marL="274320" indent="-274320" fontAlgn="auto">
              <a:spcAft>
                <a:spcPts val="0"/>
              </a:spcAft>
              <a:defRPr/>
            </a:pPr>
            <a:endParaRPr lang="ru-RU" b="1"/>
          </a:p>
        </p:txBody>
      </p:sp>
      <p:sp>
        <p:nvSpPr>
          <p:cNvPr id="18434" name="Заголовок 2"/>
          <p:cNvSpPr>
            <a:spLocks noGrp="1"/>
          </p:cNvSpPr>
          <p:nvPr>
            <p:ph type="title"/>
          </p:nvPr>
        </p:nvSpPr>
        <p:spPr>
          <a:xfrm>
            <a:off x="539750" y="333375"/>
            <a:ext cx="8229600" cy="1252538"/>
          </a:xfrm>
        </p:spPr>
        <p:txBody>
          <a:bodyPr/>
          <a:lstStyle/>
          <a:p>
            <a:pPr algn="l"/>
            <a:r>
              <a:rPr lang="ru-RU" sz="2600" smtClean="0"/>
              <a:t>Преимущества гибридной формы обучения в учебных заведениях с применением платформы Moodle и встроенного модуля BigBlueButton для онлайн-занятий:</a:t>
            </a:r>
          </a:p>
        </p:txBody>
      </p:sp>
      <p:pic>
        <p:nvPicPr>
          <p:cNvPr id="18435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8350" y="5516563"/>
            <a:ext cx="6794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Symbol" pitchFamily="18" charset="2"/>
              <a:buNone/>
            </a:pPr>
            <a:r>
              <a:rPr lang="ru-RU" sz="4000" smtClean="0"/>
              <a:t>Спасибо за внимание!</a:t>
            </a:r>
          </a:p>
        </p:txBody>
      </p:sp>
      <p:sp>
        <p:nvSpPr>
          <p:cNvPr id="19458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9459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8350" y="5516563"/>
            <a:ext cx="6794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203</TotalTime>
  <Words>390</Words>
  <Application>Microsoft Office PowerPoint</Application>
  <PresentationFormat>Экран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ГИБРИДНАЯ ФОРМА ПРЕПОДАВАНИЯ ДИСЦИПЛИН В УЧЕБНЫХ ЗАВЕДЕНИЯХ </vt:lpstr>
      <vt:lpstr>Гибридное обучение представляет собой:</vt:lpstr>
      <vt:lpstr>Классификация форм смешанного или гибридного обучения в зависимости от продолжительности деятельности в онлайн-режиме:</vt:lpstr>
      <vt:lpstr>Элементы реализации гибридной формы обучения:</vt:lpstr>
      <vt:lpstr>Эффективность гибридной формы обучения определяется следующими параметрами: </vt:lpstr>
      <vt:lpstr>Преимущества гибридной формы обучения в учебных заведениях с применением платформы Moodle и встроенного модуля BigBlueButton для онлайн-занятий: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ГИБРИДНАЯ ФОРМА ПРЕПОДАВАНИЯ ДИСЦИПЛИН В УЧЕБНЫХ ЗАВЕДЕНИЯХ</dc:title>
  <dc:creator>Кирилл</dc:creator>
  <cp:lastModifiedBy>HP</cp:lastModifiedBy>
  <cp:revision>4</cp:revision>
  <dcterms:created xsi:type="dcterms:W3CDTF">2021-01-25T12:20:17Z</dcterms:created>
  <dcterms:modified xsi:type="dcterms:W3CDTF">2021-01-26T14:02:29Z</dcterms:modified>
</cp:coreProperties>
</file>