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7" r:id="rId3"/>
    <p:sldId id="262" r:id="rId4"/>
    <p:sldId id="268" r:id="rId5"/>
    <p:sldId id="264" r:id="rId6"/>
    <p:sldId id="265" r:id="rId7"/>
    <p:sldId id="269" r:id="rId8"/>
    <p:sldId id="27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A79CE-C48A-4C9D-9F7D-9010F51CCD13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F252B-5398-4E24-A42C-93A893D02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6069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2B61-EFFC-48A0-B70F-951EF185315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9FA8-92D4-4102-BC14-F575215C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034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2B61-EFFC-48A0-B70F-951EF185315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9FA8-92D4-4102-BC14-F575215C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9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2B61-EFFC-48A0-B70F-951EF185315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9FA8-92D4-4102-BC14-F575215C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473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2B61-EFFC-48A0-B70F-951EF185315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9FA8-92D4-4102-BC14-F575215C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4893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2B61-EFFC-48A0-B70F-951EF185315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9FA8-92D4-4102-BC14-F575215C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2662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2B61-EFFC-48A0-B70F-951EF185315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9FA8-92D4-4102-BC14-F575215C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7555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2B61-EFFC-48A0-B70F-951EF185315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9FA8-92D4-4102-BC14-F575215C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1001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2B61-EFFC-48A0-B70F-951EF185315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9FA8-92D4-4102-BC14-F575215C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6005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2B61-EFFC-48A0-B70F-951EF185315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9FA8-92D4-4102-BC14-F575215C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7953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2B61-EFFC-48A0-B70F-951EF185315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9FA8-92D4-4102-BC14-F575215C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6927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2B61-EFFC-48A0-B70F-951EF185315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9FA8-92D4-4102-BC14-F575215C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365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92B61-EFFC-48A0-B70F-951EF185315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E9FA8-92D4-4102-BC14-F575215C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903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8064896" cy="4203899"/>
          </a:xfrm>
        </p:spPr>
        <p:txBody>
          <a:bodyPr>
            <a:normAutofit/>
          </a:bodyPr>
          <a:lstStyle/>
          <a:p>
            <a:r>
              <a:rPr lang="ru-RU" b="1" dirty="0"/>
              <a:t>Метод выбора стратегий взаимодействия </a:t>
            </a:r>
            <a:r>
              <a:rPr lang="ru-RU" b="1" dirty="0" smtClean="0"/>
              <a:t>организации </a:t>
            </a:r>
            <a:r>
              <a:rPr lang="ru-RU" b="1" dirty="0"/>
              <a:t>с </a:t>
            </a:r>
            <a:r>
              <a:rPr lang="ru-RU" b="1" dirty="0" smtClean="0"/>
              <a:t>группами заинтересованных сторон </a:t>
            </a:r>
            <a:r>
              <a:rPr lang="ru-RU" b="1" dirty="0"/>
              <a:t>на </a:t>
            </a:r>
            <a:r>
              <a:rPr lang="ru-RU" b="1" dirty="0" smtClean="0"/>
              <a:t>основе критерия ожидаемой полезности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403648" y="4509120"/>
            <a:ext cx="6400800" cy="1752600"/>
          </a:xfrm>
        </p:spPr>
        <p:txBody>
          <a:bodyPr/>
          <a:lstStyle/>
          <a:p>
            <a:r>
              <a:rPr lang="ru-RU" dirty="0" smtClean="0"/>
              <a:t>Выполнила студентка группы </a:t>
            </a:r>
          </a:p>
          <a:p>
            <a:r>
              <a:rPr lang="ru-RU" dirty="0" smtClean="0"/>
              <a:t>БЭУ-13-БУ1</a:t>
            </a:r>
          </a:p>
          <a:p>
            <a:r>
              <a:rPr lang="ru-RU" dirty="0" err="1" smtClean="0"/>
              <a:t>Овчинникова</a:t>
            </a:r>
            <a:r>
              <a:rPr lang="ru-RU" dirty="0" smtClean="0"/>
              <a:t> Анастасия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71308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435280" cy="1656184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800" dirty="0" smtClean="0">
                <a:latin typeface="Times New Roman" pitchFamily="18" charset="0"/>
              </a:rPr>
              <a:t>Весовые коэффициенты целесообразности применения типов стратегий </a:t>
            </a:r>
            <a:r>
              <a:rPr lang="en-US" altLang="ru-RU" sz="2800" dirty="0" smtClean="0">
                <a:latin typeface="Times New Roman" pitchFamily="18" charset="0"/>
              </a:rPr>
              <a:t/>
            </a:r>
            <a:br>
              <a:rPr lang="en-US" altLang="ru-RU" sz="2800" dirty="0" smtClean="0">
                <a:latin typeface="Times New Roman" pitchFamily="18" charset="0"/>
              </a:rPr>
            </a:br>
            <a:r>
              <a:rPr lang="ru-RU" altLang="ru-RU" sz="2800" dirty="0" smtClean="0">
                <a:latin typeface="Times New Roman" pitchFamily="18" charset="0"/>
              </a:rPr>
              <a:t>в отношении группы заинтересованных сторон (ГЗС)</a:t>
            </a:r>
            <a:endParaRPr lang="ru-RU" altLang="ru-RU" sz="2800" b="1" dirty="0" smtClean="0">
              <a:latin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4968" y="2564904"/>
            <a:ext cx="8374063" cy="4530725"/>
          </a:xfrm>
        </p:spPr>
        <p:txBody>
          <a:bodyPr/>
          <a:lstStyle/>
          <a:p>
            <a:pPr marL="0" indent="0" algn="just" eaLnBrk="1" hangingPunct="1">
              <a:buSzTx/>
              <a:buFont typeface="Wingdings" pitchFamily="2" charset="2"/>
              <a:buNone/>
            </a:pPr>
            <a:endParaRPr lang="ru-RU" altLang="ru-RU" dirty="0" smtClean="0">
              <a:latin typeface="Times New Roman" pitchFamily="18" charset="0"/>
            </a:endParaRPr>
          </a:p>
          <a:p>
            <a:pPr marL="0" indent="0" algn="just" eaLnBrk="1" hangingPunct="1">
              <a:buSzTx/>
              <a:buFont typeface="Wingdings" pitchFamily="2" charset="2"/>
              <a:buNone/>
            </a:pPr>
            <a:endParaRPr lang="ru-RU" altLang="ru-RU" dirty="0" smtClean="0">
              <a:latin typeface="Times New Roman" pitchFamily="18" charset="0"/>
            </a:endParaRPr>
          </a:p>
          <a:p>
            <a:pPr marL="0" indent="0" algn="just" eaLnBrk="1" hangingPunct="1">
              <a:buSzTx/>
              <a:buFont typeface="Wingdings" pitchFamily="2" charset="2"/>
              <a:buNone/>
            </a:pPr>
            <a:endParaRPr lang="ru-RU" altLang="ru-RU" dirty="0" smtClean="0">
              <a:latin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r>
              <a:rPr lang="ru-RU" altLang="ru-RU" dirty="0" smtClean="0"/>
              <a:t>   </a:t>
            </a:r>
            <a:r>
              <a:rPr lang="ru-RU" altLang="ru-RU" sz="1800" dirty="0" smtClean="0">
                <a:latin typeface="Times New Roman" pitchFamily="18" charset="0"/>
              </a:rPr>
              <a:t>– количественная оценка власти между организацией и </a:t>
            </a:r>
            <a:r>
              <a:rPr lang="en-US" altLang="ru-RU" sz="1800" i="1" dirty="0" smtClean="0">
                <a:latin typeface="Times New Roman" pitchFamily="18" charset="0"/>
              </a:rPr>
              <a:t>k</a:t>
            </a:r>
            <a:r>
              <a:rPr lang="ru-RU" altLang="ru-RU" sz="1800" dirty="0" smtClean="0">
                <a:latin typeface="Times New Roman" pitchFamily="18" charset="0"/>
              </a:rPr>
              <a:t>-ой ГЗС,  </a:t>
            </a:r>
            <a:endParaRPr lang="en-US" altLang="ru-RU" sz="1800" dirty="0" smtClean="0">
              <a:latin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r>
              <a:rPr lang="en-US" altLang="ru-RU" sz="1800" dirty="0" smtClean="0">
                <a:latin typeface="Times New Roman" pitchFamily="18" charset="0"/>
              </a:rPr>
              <a:t>       </a:t>
            </a:r>
          </a:p>
          <a:p>
            <a:pPr marL="0" indent="0" algn="just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r>
              <a:rPr lang="en-US" altLang="ru-RU" sz="1800" dirty="0" smtClean="0">
                <a:latin typeface="Times New Roman" pitchFamily="18" charset="0"/>
              </a:rPr>
              <a:t>       </a:t>
            </a:r>
            <a:r>
              <a:rPr lang="ru-RU" altLang="ru-RU" sz="1800" dirty="0" smtClean="0">
                <a:latin typeface="Times New Roman" pitchFamily="18" charset="0"/>
              </a:rPr>
              <a:t>– степень желания изменений отношений </a:t>
            </a:r>
            <a:r>
              <a:rPr lang="en-US" altLang="ru-RU" sz="1800" i="1" dirty="0" smtClean="0">
                <a:latin typeface="Times New Roman" pitchFamily="18" charset="0"/>
              </a:rPr>
              <a:t>k</a:t>
            </a:r>
            <a:r>
              <a:rPr lang="ru-RU" altLang="ru-RU" sz="1800" dirty="0" smtClean="0">
                <a:latin typeface="Times New Roman" pitchFamily="18" charset="0"/>
              </a:rPr>
              <a:t>-ой ГЗС в отношении организации,  </a:t>
            </a:r>
            <a:endParaRPr lang="en-US" altLang="ru-RU" sz="1800" dirty="0" smtClean="0">
              <a:latin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r>
              <a:rPr lang="en-US" altLang="ru-RU" sz="1800" dirty="0" smtClean="0">
                <a:latin typeface="Times New Roman" pitchFamily="18" charset="0"/>
              </a:rPr>
              <a:t>       </a:t>
            </a:r>
          </a:p>
          <a:p>
            <a:pPr marL="0" indent="0" algn="just" eaLnBrk="1" hangingPunct="1">
              <a:lnSpc>
                <a:spcPct val="80000"/>
              </a:lnSpc>
              <a:buSzTx/>
              <a:buFont typeface="Wingdings" pitchFamily="2" charset="2"/>
              <a:buNone/>
            </a:pPr>
            <a:r>
              <a:rPr lang="en-US" altLang="ru-RU" sz="1800" dirty="0" smtClean="0">
                <a:latin typeface="Times New Roman" pitchFamily="18" charset="0"/>
              </a:rPr>
              <a:t>       </a:t>
            </a:r>
            <a:r>
              <a:rPr lang="ru-RU" altLang="ru-RU" sz="1800" dirty="0" smtClean="0">
                <a:latin typeface="Times New Roman" pitchFamily="18" charset="0"/>
              </a:rPr>
              <a:t>– степень желания изменений отношений организации в отношении </a:t>
            </a:r>
            <a:r>
              <a:rPr lang="en-US" altLang="ru-RU" sz="1800" i="1" dirty="0" smtClean="0">
                <a:latin typeface="Times New Roman" pitchFamily="18" charset="0"/>
              </a:rPr>
              <a:t>k</a:t>
            </a:r>
            <a:r>
              <a:rPr lang="ru-RU" altLang="ru-RU" sz="1800" dirty="0" smtClean="0">
                <a:latin typeface="Times New Roman" pitchFamily="18" charset="0"/>
              </a:rPr>
              <a:t>-ой ГЗС</a:t>
            </a:r>
            <a:r>
              <a:rPr lang="en-US" altLang="ru-RU" sz="1800" dirty="0" smtClean="0">
                <a:latin typeface="Times New Roman" pitchFamily="18" charset="0"/>
              </a:rPr>
              <a:t>.</a:t>
            </a:r>
            <a:r>
              <a:rPr lang="ru-RU" altLang="ru-RU" sz="1800" dirty="0" smtClean="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12349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41668547"/>
              </p:ext>
            </p:extLst>
          </p:nvPr>
        </p:nvGraphicFramePr>
        <p:xfrm>
          <a:off x="287337" y="2593975"/>
          <a:ext cx="8569325" cy="1441450"/>
        </p:xfrm>
        <a:graphic>
          <a:graphicData uri="http://schemas.openxmlformats.org/drawingml/2006/table">
            <a:tbl>
              <a:tblPr/>
              <a:tblGrid>
                <a:gridCol w="1390630"/>
                <a:gridCol w="1849458"/>
                <a:gridCol w="1728787"/>
                <a:gridCol w="1584325"/>
                <a:gridCol w="2016125"/>
              </a:tblGrid>
              <a:tr h="144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Стратегии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Удовлетворение запросов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Защита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Воздействие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Сотрудничество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187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0840008"/>
              </p:ext>
            </p:extLst>
          </p:nvPr>
        </p:nvGraphicFramePr>
        <p:xfrm>
          <a:off x="1763688" y="3140968"/>
          <a:ext cx="1512887" cy="582613"/>
        </p:xfrm>
        <a:graphic>
          <a:graphicData uri="http://schemas.openxmlformats.org/presentationml/2006/ole">
            <p:oleObj spid="_x0000_s1061" name="Формула" r:id="rId3" imgW="1091726" imgH="418918" progId="Equation.3">
              <p:embed/>
            </p:oleObj>
          </a:graphicData>
        </a:graphic>
      </p:graphicFrame>
      <p:graphicFrame>
        <p:nvGraphicFramePr>
          <p:cNvPr id="7188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4922145"/>
              </p:ext>
            </p:extLst>
          </p:nvPr>
        </p:nvGraphicFramePr>
        <p:xfrm>
          <a:off x="3635896" y="3140968"/>
          <a:ext cx="1655762" cy="647700"/>
        </p:xfrm>
        <a:graphic>
          <a:graphicData uri="http://schemas.openxmlformats.org/presentationml/2006/ole">
            <p:oleObj spid="_x0000_s1062" name="Формула" r:id="rId4" imgW="1397000" imgH="457200" progId="Equation.3">
              <p:embed/>
            </p:oleObj>
          </a:graphicData>
        </a:graphic>
      </p:graphicFrame>
      <p:graphicFrame>
        <p:nvGraphicFramePr>
          <p:cNvPr id="7189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18955356"/>
              </p:ext>
            </p:extLst>
          </p:nvPr>
        </p:nvGraphicFramePr>
        <p:xfrm>
          <a:off x="5292080" y="3140968"/>
          <a:ext cx="1512888" cy="581025"/>
        </p:xfrm>
        <a:graphic>
          <a:graphicData uri="http://schemas.openxmlformats.org/presentationml/2006/ole">
            <p:oleObj spid="_x0000_s1063" name="Формула" r:id="rId5" imgW="1091726" imgH="418918" progId="Equation.3">
              <p:embed/>
            </p:oleObj>
          </a:graphicData>
        </a:graphic>
      </p:graphicFrame>
      <p:graphicFrame>
        <p:nvGraphicFramePr>
          <p:cNvPr id="7190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0702542"/>
              </p:ext>
            </p:extLst>
          </p:nvPr>
        </p:nvGraphicFramePr>
        <p:xfrm>
          <a:off x="6804248" y="3068960"/>
          <a:ext cx="2016125" cy="609600"/>
        </p:xfrm>
        <a:graphic>
          <a:graphicData uri="http://schemas.openxmlformats.org/presentationml/2006/ole">
            <p:oleObj spid="_x0000_s1064" name="Формула" r:id="rId6" imgW="1524000" imgH="457200" progId="Equation.3">
              <p:embed/>
            </p:oleObj>
          </a:graphicData>
        </a:graphic>
      </p:graphicFrame>
      <p:graphicFrame>
        <p:nvGraphicFramePr>
          <p:cNvPr id="7191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37407572"/>
              </p:ext>
            </p:extLst>
          </p:nvPr>
        </p:nvGraphicFramePr>
        <p:xfrm>
          <a:off x="323528" y="4437112"/>
          <a:ext cx="360362" cy="360363"/>
        </p:xfrm>
        <a:graphic>
          <a:graphicData uri="http://schemas.openxmlformats.org/presentationml/2006/ole">
            <p:oleObj spid="_x0000_s1065" name="Формула" r:id="rId7" imgW="203024" imgH="203024" progId="Equation.3">
              <p:embed/>
            </p:oleObj>
          </a:graphicData>
        </a:graphic>
      </p:graphicFrame>
      <p:sp>
        <p:nvSpPr>
          <p:cNvPr id="7192" name="Rectangle 6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graphicFrame>
        <p:nvGraphicFramePr>
          <p:cNvPr id="719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1232461"/>
              </p:ext>
            </p:extLst>
          </p:nvPr>
        </p:nvGraphicFramePr>
        <p:xfrm>
          <a:off x="395536" y="5013176"/>
          <a:ext cx="395287" cy="431800"/>
        </p:xfrm>
        <a:graphic>
          <a:graphicData uri="http://schemas.openxmlformats.org/presentationml/2006/ole">
            <p:oleObj spid="_x0000_s1066" name="Формула" r:id="rId8" imgW="215806" imgH="228501" progId="Equation.3">
              <p:embed/>
            </p:oleObj>
          </a:graphicData>
        </a:graphic>
      </p:graphicFrame>
      <p:sp>
        <p:nvSpPr>
          <p:cNvPr id="7194" name="Rectangle 6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graphicFrame>
        <p:nvGraphicFramePr>
          <p:cNvPr id="719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15554346"/>
              </p:ext>
            </p:extLst>
          </p:nvPr>
        </p:nvGraphicFramePr>
        <p:xfrm>
          <a:off x="395536" y="5517232"/>
          <a:ext cx="396875" cy="433388"/>
        </p:xfrm>
        <a:graphic>
          <a:graphicData uri="http://schemas.openxmlformats.org/presentationml/2006/ole">
            <p:oleObj spid="_x0000_s1067" name="Формула" r:id="rId9" imgW="215806" imgH="228501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7446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96944" cy="1440160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Целесообразность применения типов стратегий взаимодействия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стейкхолдер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-организации с клиентами.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8496944" cy="3905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04344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81" y="332656"/>
            <a:ext cx="8934446" cy="301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56" y="4077072"/>
            <a:ext cx="8855495" cy="2049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965" y="4595344"/>
            <a:ext cx="2232025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7840" y="4571532"/>
            <a:ext cx="20113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5155" y="4595343"/>
            <a:ext cx="2000250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2455" y="4608044"/>
            <a:ext cx="20240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92431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5032"/>
            <a:ext cx="8435280" cy="142617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определения детерминированного эквивалента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стратегии </a:t>
            </a:r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5536" y="1628800"/>
            <a:ext cx="8511233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93401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08912" cy="72008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Эмпирическая кривая эквивалентов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836712"/>
            <a:ext cx="5495238" cy="253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92901" y="3356992"/>
            <a:ext cx="1988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412776"/>
            <a:ext cx="461665" cy="119436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3726324"/>
            <a:ext cx="89289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Ц</a:t>
            </a:r>
            <a:r>
              <a:rPr lang="ru-RU" dirty="0" smtClean="0"/>
              <a:t>елесообразности </a:t>
            </a:r>
            <a:r>
              <a:rPr lang="ru-RU" dirty="0"/>
              <a:t>стратегий взаимодействия </a:t>
            </a:r>
            <a:r>
              <a:rPr lang="ru-RU" dirty="0" smtClean="0"/>
              <a:t>заключены </a:t>
            </a:r>
            <a:r>
              <a:rPr lang="ru-RU" dirty="0"/>
              <a:t>между 0,36 и 0,73 (между наихудшим и наилучшим значением целесообразности применения типов стратегий взаимодействия). </a:t>
            </a:r>
            <a:endParaRPr lang="ru-RU" dirty="0" smtClean="0"/>
          </a:p>
          <a:p>
            <a:r>
              <a:rPr lang="ru-RU" dirty="0" smtClean="0"/>
              <a:t>Пять точек-</a:t>
            </a:r>
          </a:p>
          <a:p>
            <a:r>
              <a:rPr lang="ru-RU" dirty="0"/>
              <a:t> </a:t>
            </a:r>
            <a:r>
              <a:rPr lang="ru-RU" dirty="0" smtClean="0"/>
              <a:t> </a:t>
            </a:r>
          </a:p>
          <a:p>
            <a:r>
              <a:rPr lang="ru-RU" dirty="0"/>
              <a:t> </a:t>
            </a:r>
            <a:r>
              <a:rPr lang="ru-RU" dirty="0" smtClean="0"/>
              <a:t> – </a:t>
            </a:r>
            <a:r>
              <a:rPr lang="ru-RU" dirty="0"/>
              <a:t>наихудшее значение целесообразности применения типов стратегий взаимодействия;</a:t>
            </a:r>
          </a:p>
          <a:p>
            <a:r>
              <a:rPr lang="ru-RU" dirty="0"/>
              <a:t> </a:t>
            </a:r>
            <a:r>
              <a:rPr lang="ru-RU" dirty="0" smtClean="0"/>
              <a:t>  – </a:t>
            </a:r>
            <a:r>
              <a:rPr lang="ru-RU" dirty="0"/>
              <a:t>наилучшее значение целесообразности применения типов стратегий взаимодействия;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451" y="5156056"/>
            <a:ext cx="216024" cy="249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37" y="5661248"/>
            <a:ext cx="248755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581128"/>
            <a:ext cx="4091758" cy="380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80969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91264" cy="135416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определения детерминированного эквивалента типа стратегии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640960" cy="448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40151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4293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132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Формула</vt:lpstr>
      <vt:lpstr>Метод выбора стратегий взаимодействия организации с группами заинтересованных сторон на основе критерия ожидаемой полезности </vt:lpstr>
      <vt:lpstr>Весовые коэффициенты целесообразности применения типов стратегий  в отношении группы заинтересованных сторон (ГЗС)</vt:lpstr>
      <vt:lpstr>  Целесообразность применения типов стратегий взаимодействия стейкхолдер-организации с клиентами. </vt:lpstr>
      <vt:lpstr>Слайд 4</vt:lpstr>
      <vt:lpstr>Алгоритм определения детерминированного эквивалента типа стратегии </vt:lpstr>
      <vt:lpstr>Эмпирическая кривая эквивалентов</vt:lpstr>
      <vt:lpstr>Алгоритм определения детерминированного эквивалента типа стратегии </vt:lpstr>
      <vt:lpstr>Слайд 8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выбора стратегий взаимодействия стейкхолдер-организации с заинтересованными сторонами на основе детерминированного эквивалента</dc:title>
  <dc:creator>VIKTOR</dc:creator>
  <cp:lastModifiedBy>Admin</cp:lastModifiedBy>
  <cp:revision>24</cp:revision>
  <dcterms:created xsi:type="dcterms:W3CDTF">2015-04-19T00:16:19Z</dcterms:created>
  <dcterms:modified xsi:type="dcterms:W3CDTF">2015-12-24T05:01:44Z</dcterms:modified>
</cp:coreProperties>
</file>