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0" r:id="rId4"/>
    <p:sldId id="259" r:id="rId5"/>
    <p:sldId id="269" r:id="rId6"/>
    <p:sldId id="274" r:id="rId7"/>
    <p:sldId id="270" r:id="rId8"/>
    <p:sldId id="271" r:id="rId9"/>
    <p:sldId id="273" r:id="rId10"/>
    <p:sldId id="275" r:id="rId11"/>
    <p:sldId id="272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Ценностно-нормативное измерение постнеклассической научной рациональности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797152"/>
            <a:ext cx="4392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Выполнил: студент 3 курса  ВГУЭС Уханов А. Д.</a:t>
            </a:r>
          </a:p>
          <a:p>
            <a:r>
              <a:rPr lang="ru-RU" b="1" i="1" dirty="0" smtClean="0"/>
              <a:t>Научный руководитель: д-р. полит. наук, канд. юрид. наук, доцент А. Ю. Мамычев. </a:t>
            </a:r>
            <a:endParaRPr lang="ru-RU" b="1" i="1" dirty="0"/>
          </a:p>
        </p:txBody>
      </p:sp>
      <p:pic>
        <p:nvPicPr>
          <p:cNvPr id="1026" name="Picture 2" descr="C:\Users\Антон\Desktop\ПНК\MVjFummR6C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3528392" cy="4212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История концепта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11960" y="1527048"/>
            <a:ext cx="4593712" cy="457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Категория «постнеклассическая научная рациональность» была предложена академиком Стёпиным в конце 80-х гг. </a:t>
            </a:r>
          </a:p>
          <a:p>
            <a:endParaRPr lang="ru-RU" dirty="0" smtClean="0"/>
          </a:p>
          <a:p>
            <a:r>
              <a:rPr lang="ru-RU" dirty="0" smtClean="0"/>
              <a:t>Под типом рациональности, видится возможным понимать наиболее </a:t>
            </a:r>
            <a:r>
              <a:rPr lang="ru-RU" i="1" dirty="0" smtClean="0"/>
              <a:t>общеразделяемые, основополагающие проблематики и предметные области исследования, процедуры и представления о познании, а так же ценностные начал, определяющие необходимость научного познания и пределы его допустимости.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3" name="Picture 5" descr="C:\Users\Антон\Desktop\ПНК\zapadu-stoilo-by-nemnogo-podatsja-na-vosto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3240360" cy="446946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11560" y="602128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Академик РАН Стёпин В. С.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Типы рациональности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Выделяются следующие типы рациональности:</a:t>
            </a:r>
          </a:p>
          <a:p>
            <a:endParaRPr lang="ru-RU" sz="2400" dirty="0" smtClean="0"/>
          </a:p>
          <a:p>
            <a:r>
              <a:rPr lang="ru-RU" sz="2400" dirty="0" smtClean="0"/>
              <a:t>Классическая рациональность </a:t>
            </a:r>
          </a:p>
          <a:p>
            <a:pPr>
              <a:buNone/>
            </a:pPr>
            <a:r>
              <a:rPr lang="ru-RU" sz="2400" dirty="0" smtClean="0"/>
              <a:t>      (</a:t>
            </a:r>
            <a:r>
              <a:rPr lang="en-US" sz="2400" dirty="0" smtClean="0"/>
              <a:t>XVI – </a:t>
            </a:r>
            <a:r>
              <a:rPr lang="ru-RU" sz="2400" dirty="0" smtClean="0"/>
              <a:t>конец </a:t>
            </a:r>
            <a:r>
              <a:rPr lang="en-US" sz="2400" dirty="0" smtClean="0"/>
              <a:t>XIX </a:t>
            </a:r>
            <a:r>
              <a:rPr lang="ru-RU" sz="2400" dirty="0" smtClean="0"/>
              <a:t>века)</a:t>
            </a:r>
          </a:p>
          <a:p>
            <a:endParaRPr lang="ru-RU" sz="2400" dirty="0" smtClean="0"/>
          </a:p>
          <a:p>
            <a:r>
              <a:rPr lang="ru-RU" sz="2400" dirty="0" smtClean="0"/>
              <a:t>  Неклассическая рациональность</a:t>
            </a:r>
          </a:p>
          <a:p>
            <a:pPr>
              <a:buNone/>
            </a:pPr>
            <a:r>
              <a:rPr lang="ru-RU" sz="2400" dirty="0" smtClean="0"/>
              <a:t>    (конец </a:t>
            </a:r>
            <a:r>
              <a:rPr lang="en-US" sz="2400" dirty="0" smtClean="0"/>
              <a:t>XIX </a:t>
            </a:r>
            <a:r>
              <a:rPr lang="ru-RU" sz="2400" dirty="0" smtClean="0"/>
              <a:t>– 60-70 ее. гг. </a:t>
            </a:r>
            <a:r>
              <a:rPr lang="en-US" sz="2400" dirty="0" smtClean="0"/>
              <a:t>XX</a:t>
            </a:r>
            <a:r>
              <a:rPr lang="ru-RU" sz="2400" dirty="0" smtClean="0"/>
              <a:t> века</a:t>
            </a:r>
            <a:r>
              <a:rPr lang="en-US" sz="2400" dirty="0" smtClean="0"/>
              <a:t>)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Постнеклассическая рациональность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        (c 60-70 </a:t>
            </a:r>
            <a:r>
              <a:rPr lang="ru-RU" sz="2400" dirty="0" err="1" smtClean="0"/>
              <a:t>хх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ru-RU" sz="2400" dirty="0" smtClean="0"/>
              <a:t>гг. </a:t>
            </a:r>
            <a:r>
              <a:rPr lang="en-US" sz="2400" dirty="0" smtClean="0"/>
              <a:t>XX</a:t>
            </a:r>
            <a:r>
              <a:rPr lang="ru-RU" sz="2400" dirty="0" smtClean="0"/>
              <a:t> века)</a:t>
            </a:r>
            <a:endParaRPr lang="ru-RU" sz="2400" dirty="0"/>
          </a:p>
        </p:txBody>
      </p:sp>
      <p:pic>
        <p:nvPicPr>
          <p:cNvPr id="1026" name="Picture 2" descr="C:\Users\Антон\Desktop\ПНК\surreal-steampunk-sty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988840"/>
            <a:ext cx="2016224" cy="1512168"/>
          </a:xfrm>
          <a:prstGeom prst="rect">
            <a:avLst/>
          </a:prstGeom>
          <a:noFill/>
        </p:spPr>
      </p:pic>
      <p:pic>
        <p:nvPicPr>
          <p:cNvPr id="1027" name="Picture 3" descr="C:\Users\Антон\Desktop\ПНК\3478hn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140968"/>
            <a:ext cx="2170210" cy="1627658"/>
          </a:xfrm>
          <a:prstGeom prst="rect">
            <a:avLst/>
          </a:prstGeom>
          <a:noFill/>
        </p:spPr>
      </p:pic>
      <p:pic>
        <p:nvPicPr>
          <p:cNvPr id="1028" name="Picture 4" descr="C:\Users\Антон\Desktop\ПНК\13фф1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653136"/>
            <a:ext cx="2570713" cy="15895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Критерии выделения типов рациональностей</a:t>
            </a:r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539552" y="2060848"/>
            <a:ext cx="4536504" cy="3888432"/>
            <a:chOff x="395536" y="2132856"/>
            <a:chExt cx="6768752" cy="3816424"/>
          </a:xfrm>
        </p:grpSpPr>
        <p:cxnSp>
          <p:nvCxnSpPr>
            <p:cNvPr id="6" name="Прямая со стрелкой 5"/>
            <p:cNvCxnSpPr/>
            <p:nvPr/>
          </p:nvCxnSpPr>
          <p:spPr>
            <a:xfrm flipV="1">
              <a:off x="395536" y="2132856"/>
              <a:ext cx="0" cy="3744416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>
              <a:off x="395536" y="5877272"/>
              <a:ext cx="676875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483768" y="5733256"/>
              <a:ext cx="0" cy="21602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V="1">
              <a:off x="4499992" y="5733256"/>
              <a:ext cx="0" cy="21602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flipV="1">
              <a:off x="6660232" y="5733256"/>
              <a:ext cx="0" cy="21602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395536" y="3645024"/>
              <a:ext cx="21602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95536" y="4797152"/>
              <a:ext cx="21602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395536" y="2564904"/>
              <a:ext cx="21602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1763688" y="4581128"/>
            <a:ext cx="2880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>
                <a:solidFill>
                  <a:srgbClr val="FF0000"/>
                </a:solidFill>
              </a:rPr>
              <a:t>1</a:t>
            </a:r>
            <a:endParaRPr lang="ru-RU" sz="2100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00192" y="1628800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/>
              <a:t>1 – 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онтологическое измерение (предметно-объектное)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148064" y="5733256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структура оснований науки</a:t>
            </a:r>
            <a:endParaRPr lang="ru-RU" sz="1200" dirty="0"/>
          </a:p>
        </p:txBody>
      </p:sp>
      <p:sp>
        <p:nvSpPr>
          <p:cNvPr id="67" name="TextBox 66"/>
          <p:cNvSpPr txBox="1"/>
          <p:nvPr/>
        </p:nvSpPr>
        <p:spPr>
          <a:xfrm>
            <a:off x="179512" y="141277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деятельностный подход</a:t>
            </a:r>
            <a:endParaRPr lang="ru-RU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0" y="4653136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объект</a:t>
            </a:r>
            <a:endParaRPr lang="ru-RU" sz="10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0" y="3356992"/>
            <a:ext cx="611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средства операций</a:t>
            </a:r>
            <a:endParaRPr lang="ru-RU" sz="10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0" y="2348880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субъект</a:t>
            </a:r>
            <a:endParaRPr lang="ru-RU" sz="10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4067944" y="6021288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философско-мировоззренческие</a:t>
            </a:r>
            <a:endParaRPr lang="ru-RU" sz="10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2699792" y="609329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идеалы и нормы </a:t>
            </a:r>
            <a:endParaRPr lang="ru-RU" sz="10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1187624" y="594928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научная картина мира</a:t>
            </a:r>
            <a:endParaRPr lang="ru-RU" sz="10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6156176" y="2924944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2 – </a:t>
            </a:r>
            <a:r>
              <a:rPr lang="ru-RU" i="1" dirty="0" smtClean="0"/>
              <a:t>гносеологическое (методологическое)</a:t>
            </a:r>
          </a:p>
          <a:p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6300192" y="378904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3 – </a:t>
            </a:r>
            <a:r>
              <a:rPr lang="ru-RU" i="1" dirty="0" smtClean="0"/>
              <a:t>аксиологическое (ценностно-нормативное) </a:t>
            </a:r>
          </a:p>
          <a:p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3059832" y="3429000"/>
            <a:ext cx="2880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>
                <a:solidFill>
                  <a:srgbClr val="FF0000"/>
                </a:solidFill>
              </a:rPr>
              <a:t>2</a:t>
            </a:r>
            <a:endParaRPr lang="ru-RU" sz="2100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572000" y="2276872"/>
            <a:ext cx="3600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>
                <a:solidFill>
                  <a:srgbClr val="FF0000"/>
                </a:solidFill>
              </a:rPr>
              <a:t>3</a:t>
            </a:r>
            <a:endParaRPr lang="ru-RU" sz="2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5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6" grpId="0"/>
      <p:bldP spid="78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Графическая модель ПНР</a:t>
            </a:r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11560" y="1916832"/>
            <a:ext cx="6840760" cy="3670667"/>
            <a:chOff x="611560" y="1916832"/>
            <a:chExt cx="6840760" cy="3670667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1916832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Внутринаучные</a:t>
              </a:r>
            </a:p>
            <a:p>
              <a:r>
                <a:rPr lang="ru-RU" dirty="0" smtClean="0"/>
                <a:t>ценности и цели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11560" y="4941168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Социальные </a:t>
              </a:r>
            </a:p>
            <a:p>
              <a:r>
                <a:rPr lang="ru-RU" dirty="0" smtClean="0"/>
                <a:t>ценности и цели</a:t>
              </a:r>
              <a:endParaRPr lang="ru-RU" dirty="0"/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>
              <a:off x="1835696" y="2708920"/>
              <a:ext cx="0" cy="208823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1403648" y="2708920"/>
              <a:ext cx="0" cy="2088232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2051720" y="2636912"/>
              <a:ext cx="1296144" cy="10081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491880" y="342900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[</a:t>
              </a:r>
              <a:r>
                <a:rPr lang="ru-RU" sz="2400" dirty="0" smtClean="0"/>
                <a:t> ( С.</a:t>
              </a:r>
              <a:r>
                <a:rPr lang="ru-RU" dirty="0" smtClean="0"/>
                <a:t> </a:t>
              </a:r>
              <a:endParaRPr lang="ru-RU" dirty="0"/>
            </a:p>
          </p:txBody>
        </p:sp>
        <p:cxnSp>
          <p:nvCxnSpPr>
            <p:cNvPr id="16" name="Прямая со стрелкой 15"/>
            <p:cNvCxnSpPr/>
            <p:nvPr/>
          </p:nvCxnSpPr>
          <p:spPr>
            <a:xfrm>
              <a:off x="4283968" y="3717032"/>
              <a:ext cx="72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076056" y="3429000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/>
                <a:t>Ср.</a:t>
              </a:r>
              <a:endParaRPr lang="ru-RU" sz="2400" dirty="0"/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5796136" y="3717032"/>
              <a:ext cx="64807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588224" y="3429000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/>
                <a:t>О.)</a:t>
              </a:r>
              <a:r>
                <a:rPr lang="en-US" sz="2400" dirty="0" smtClean="0"/>
                <a:t> ]</a:t>
              </a:r>
              <a:endParaRPr lang="ru-RU" sz="24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220072" y="4509120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– </a:t>
            </a:r>
            <a:r>
              <a:rPr lang="ru-RU" dirty="0" smtClean="0"/>
              <a:t>субъект познания</a:t>
            </a:r>
          </a:p>
          <a:p>
            <a:r>
              <a:rPr lang="ru-RU" dirty="0" smtClean="0"/>
              <a:t>Ср. – средства (операции) познания</a:t>
            </a:r>
          </a:p>
          <a:p>
            <a:r>
              <a:rPr lang="ru-RU" dirty="0" smtClean="0"/>
              <a:t>О – объект познания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Структура ценностно-нормативного измерения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400" dirty="0" smtClean="0"/>
              <a:t>Философско-мировоззренческие легитимации.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/>
              <a:t>Регулятивная функция.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/>
              <a:t>Ценностная (мотивировочная) составляющая.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Антон\Desktop\ПНК\5.world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988840"/>
            <a:ext cx="1778248" cy="1687336"/>
          </a:xfrm>
          <a:prstGeom prst="rect">
            <a:avLst/>
          </a:prstGeom>
          <a:noFill/>
        </p:spPr>
      </p:pic>
      <p:pic>
        <p:nvPicPr>
          <p:cNvPr id="1027" name="Picture 3" descr="C:\Users\Антон\Desktop\ПНК\Влияние-на-люд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644008" y="2852936"/>
            <a:ext cx="2352467" cy="1403226"/>
          </a:xfrm>
          <a:prstGeom prst="rect">
            <a:avLst/>
          </a:prstGeom>
          <a:noFill/>
        </p:spPr>
      </p:pic>
      <p:pic>
        <p:nvPicPr>
          <p:cNvPr id="1028" name="Picture 4" descr="C:\Users\Антон\Desktop\ПНК\motivat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797152"/>
            <a:ext cx="2016224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Философская легитимация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«Далеко не случайно, что появлению физики Ньютона в </a:t>
            </a:r>
            <a:r>
              <a:rPr lang="en-US" dirty="0" smtClean="0"/>
              <a:t>XVII </a:t>
            </a:r>
            <a:r>
              <a:rPr lang="ru-RU" dirty="0" smtClean="0"/>
              <a:t>веке, а теории относительности и квантовой механики в </a:t>
            </a:r>
            <a:r>
              <a:rPr lang="en-US" dirty="0" smtClean="0"/>
              <a:t>XX </a:t>
            </a:r>
            <a:r>
              <a:rPr lang="ru-RU" dirty="0" smtClean="0"/>
              <a:t>веке предшествовали и сопутствовали философские исследования современной им научной традиции».  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             (Т. Кун)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Регулятивная функция ценностно-нормативного измерения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i="1" dirty="0" smtClean="0"/>
              <a:t>Во-первых</a:t>
            </a:r>
            <a:r>
              <a:rPr lang="ru-RU" dirty="0" smtClean="0"/>
              <a:t>, определяет необходимость научного познания.</a:t>
            </a:r>
          </a:p>
          <a:p>
            <a:pPr algn="just"/>
            <a:endParaRPr lang="ru-RU" dirty="0" smtClean="0"/>
          </a:p>
          <a:p>
            <a:pPr algn="just"/>
            <a:r>
              <a:rPr lang="ru-RU" i="1" dirty="0" smtClean="0"/>
              <a:t>Во-вторых</a:t>
            </a:r>
            <a:r>
              <a:rPr lang="ru-RU" dirty="0" smtClean="0"/>
              <a:t>, устанавливает пределы допустимости научного познания.</a:t>
            </a:r>
          </a:p>
          <a:p>
            <a:pPr algn="just"/>
            <a:endParaRPr lang="ru-RU" dirty="0" smtClean="0"/>
          </a:p>
          <a:p>
            <a:pPr algn="just"/>
            <a:r>
              <a:rPr lang="ru-RU" i="1" dirty="0" smtClean="0"/>
              <a:t>В-третьих</a:t>
            </a:r>
            <a:r>
              <a:rPr lang="ru-RU" dirty="0" smtClean="0"/>
              <a:t>, включает полученное научное знание в культуру. 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Мотивировочная составляющая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Классика – наука </a:t>
            </a:r>
            <a:r>
              <a:rPr lang="ru-RU" i="1" dirty="0" smtClean="0"/>
              <a:t>как средство удовлетворения гносеологических потребностей.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Неклассика – наука </a:t>
            </a:r>
            <a:r>
              <a:rPr lang="ru-RU" i="1" dirty="0" smtClean="0"/>
              <a:t>как фактор производства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Постнеклассика – наука как </a:t>
            </a:r>
            <a:r>
              <a:rPr lang="ru-RU" i="1" dirty="0" smtClean="0"/>
              <a:t>???</a:t>
            </a:r>
          </a:p>
          <a:p>
            <a:endParaRPr lang="ru-RU" i="1" dirty="0" smtClean="0"/>
          </a:p>
          <a:p>
            <a:pPr algn="just"/>
            <a:r>
              <a:rPr lang="ru-RU" dirty="0" smtClean="0"/>
              <a:t>Т.е. возникает открытый вопрос чем ценна современная (постсовременная?) наука для исследователя и общества.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7" name="Группа 46"/>
          <p:cNvGrpSpPr/>
          <p:nvPr/>
        </p:nvGrpSpPr>
        <p:grpSpPr>
          <a:xfrm>
            <a:off x="2267744" y="3933056"/>
            <a:ext cx="4608512" cy="2333873"/>
            <a:chOff x="971600" y="3068960"/>
            <a:chExt cx="4608512" cy="2333873"/>
          </a:xfrm>
        </p:grpSpPr>
        <p:sp>
          <p:nvSpPr>
            <p:cNvPr id="28" name="TextBox 27"/>
            <p:cNvSpPr txBox="1"/>
            <p:nvPr/>
          </p:nvSpPr>
          <p:spPr>
            <a:xfrm>
              <a:off x="971600" y="306896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Внутринаучные</a:t>
              </a:r>
            </a:p>
            <a:p>
              <a:r>
                <a:rPr lang="ru-RU" sz="1200" dirty="0" smtClean="0"/>
                <a:t>ценности и цели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71600" y="4941168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Социальные </a:t>
              </a:r>
            </a:p>
            <a:p>
              <a:r>
                <a:rPr lang="ru-RU" sz="1200" dirty="0" smtClean="0"/>
                <a:t>ценности и цели</a:t>
              </a:r>
              <a:endParaRPr lang="ru-RU" sz="1200" dirty="0"/>
            </a:p>
          </p:txBody>
        </p:sp>
        <p:cxnSp>
          <p:nvCxnSpPr>
            <p:cNvPr id="30" name="Прямая со стрелкой 29"/>
            <p:cNvCxnSpPr/>
            <p:nvPr/>
          </p:nvCxnSpPr>
          <p:spPr>
            <a:xfrm>
              <a:off x="1835696" y="3645024"/>
              <a:ext cx="0" cy="115212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>
            <a:xfrm>
              <a:off x="1403648" y="3645024"/>
              <a:ext cx="0" cy="115212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2051720" y="3573016"/>
              <a:ext cx="720080" cy="6480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843808" y="4293096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[</a:t>
              </a:r>
              <a:r>
                <a:rPr lang="ru-RU" sz="1600" dirty="0" smtClean="0"/>
                <a:t> ( С. </a:t>
              </a:r>
              <a:endParaRPr lang="ru-RU" sz="1600" dirty="0"/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>
              <a:off x="3419872" y="4437112"/>
              <a:ext cx="43204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923928" y="4293096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/>
                <a:t>Ср.</a:t>
              </a:r>
              <a:endParaRPr lang="ru-RU" sz="1600" dirty="0"/>
            </a:p>
          </p:txBody>
        </p:sp>
        <p:cxnSp>
          <p:nvCxnSpPr>
            <p:cNvPr id="36" name="Прямая со стрелкой 35"/>
            <p:cNvCxnSpPr/>
            <p:nvPr/>
          </p:nvCxnSpPr>
          <p:spPr>
            <a:xfrm>
              <a:off x="4427984" y="4437112"/>
              <a:ext cx="43204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932040" y="4293096"/>
              <a:ext cx="6480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/>
                <a:t>О.)</a:t>
              </a:r>
              <a:r>
                <a:rPr lang="en-US" sz="1600" dirty="0" smtClean="0"/>
                <a:t> ]</a:t>
              </a:r>
              <a:endParaRPr lang="ru-RU" sz="1600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23528" y="1556792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Главным тезисом становится следующий – науку обуславливают </a:t>
            </a:r>
            <a:r>
              <a:rPr lang="ru-RU" sz="2400" i="1" dirty="0" smtClean="0"/>
              <a:t>ненаучные ценности и интересы.</a:t>
            </a:r>
            <a:endParaRPr lang="en-US" sz="2400" i="1" dirty="0" smtClean="0"/>
          </a:p>
          <a:p>
            <a:pPr algn="just"/>
            <a:r>
              <a:rPr lang="ru-RU" sz="2400" dirty="0" smtClean="0"/>
              <a:t>«Истинное знание уже не цель технонауки, а её побочные результат».</a:t>
            </a:r>
            <a:r>
              <a:rPr lang="en-US" sz="2400" dirty="0" smtClean="0"/>
              <a:t>                                          (</a:t>
            </a:r>
            <a:r>
              <a:rPr lang="ru-RU" sz="2400" dirty="0" smtClean="0"/>
              <a:t>А. Л. Никифоров)</a:t>
            </a:r>
          </a:p>
          <a:p>
            <a:pPr algn="just"/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Вывод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503920" cy="4572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dirty="0" smtClean="0"/>
              <a:t>«Постнеклассическая рациональность расширяет поле рефлексии над деятельностью. Она учитывает соотнесение получаемых знаний об объекте не только с особенностями средств и операций деятельности, но и с </a:t>
            </a:r>
            <a:r>
              <a:rPr lang="ru-RU" sz="2000" i="1" dirty="0" smtClean="0">
                <a:solidFill>
                  <a:srgbClr val="FF0000"/>
                </a:solidFill>
              </a:rPr>
              <a:t>ценностно-целевыми структурами</a:t>
            </a:r>
            <a:r>
              <a:rPr lang="ru-RU" sz="2000" dirty="0" smtClean="0"/>
              <a:t>. Причем эксплицируется </a:t>
            </a:r>
            <a:r>
              <a:rPr lang="ru-RU" sz="2000" i="1" dirty="0" smtClean="0">
                <a:solidFill>
                  <a:srgbClr val="FF0000"/>
                </a:solidFill>
              </a:rPr>
              <a:t>связь внутринаучных целей с вненаучными, социальными ценностями и целями</a:t>
            </a:r>
            <a:r>
              <a:rPr lang="ru-RU" sz="2000" dirty="0" smtClean="0"/>
              <a:t>».</a:t>
            </a:r>
          </a:p>
          <a:p>
            <a:pPr algn="r">
              <a:buNone/>
            </a:pPr>
            <a:r>
              <a:rPr lang="ru-RU" sz="2000" dirty="0" smtClean="0"/>
              <a:t>(В. С. Стёпин)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Таким образом, наука трансформируется радикальным образом,  о чем свидетельствуют изменения  её оснований.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Новый тип научной рациональности находится на стадии признания его научным сообществом («рационализации»).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Ценностно-нормативное измерение играет определяющую роль в этом процессе.</a:t>
            </a:r>
          </a:p>
          <a:p>
            <a:pPr algn="just">
              <a:buNone/>
            </a:pPr>
            <a:r>
              <a:rPr lang="ru-RU" sz="2000" dirty="0" smtClean="0"/>
              <a:t>   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300" dirty="0" smtClean="0">
                <a:solidFill>
                  <a:srgbClr val="FF0000"/>
                </a:solidFill>
              </a:rPr>
              <a:t>Спасибо за внимание!!!</a:t>
            </a:r>
            <a:endParaRPr lang="ru-RU" sz="3300" dirty="0">
              <a:solidFill>
                <a:srgbClr val="FF0000"/>
              </a:solidFill>
            </a:endParaRPr>
          </a:p>
        </p:txBody>
      </p:sp>
      <p:pic>
        <p:nvPicPr>
          <p:cNvPr id="4" name="Picture 2" descr="D:\Учёба\проф этика\презентация\43968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348880"/>
            <a:ext cx="3038475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1516</TotalTime>
  <Words>491</Words>
  <Application>Microsoft Office PowerPoint</Application>
  <PresentationFormat>Экран (4:3)</PresentationFormat>
  <Paragraphs>91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Официальная</vt:lpstr>
      <vt:lpstr>Ценностно-нормативное измерение постнеклассической научной рациональности</vt:lpstr>
      <vt:lpstr>История концепта </vt:lpstr>
      <vt:lpstr>Типы рациональности</vt:lpstr>
      <vt:lpstr>Критерии выделения типов рациональностей</vt:lpstr>
      <vt:lpstr>Графическая модель ПНР</vt:lpstr>
      <vt:lpstr>Структура ценностно-нормативного измерения</vt:lpstr>
      <vt:lpstr>Философская легитимация</vt:lpstr>
      <vt:lpstr>Регулятивная функция ценностно-нормативного измерения</vt:lpstr>
      <vt:lpstr>Мотивировочная составляющая</vt:lpstr>
      <vt:lpstr>Слайд 10</vt:lpstr>
      <vt:lpstr>Вывод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характеристики постнеклассической научной рациональности</dc:title>
  <dc:creator>Антон</dc:creator>
  <cp:lastModifiedBy>Антон</cp:lastModifiedBy>
  <cp:revision>113</cp:revision>
  <dcterms:created xsi:type="dcterms:W3CDTF">2016-04-11T11:21:18Z</dcterms:created>
  <dcterms:modified xsi:type="dcterms:W3CDTF">2016-04-26T23:52:17Z</dcterms:modified>
</cp:coreProperties>
</file>