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4" r:id="rId3"/>
    <p:sldId id="260" r:id="rId4"/>
    <p:sldId id="261" r:id="rId5"/>
    <p:sldId id="263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2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563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994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408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36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59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13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487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77603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24371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507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47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617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5"/>
          <p:cNvSpPr>
            <a:spLocks noChangeArrowheads="1"/>
          </p:cNvSpPr>
          <p:nvPr/>
        </p:nvSpPr>
        <p:spPr bwMode="auto">
          <a:xfrm>
            <a:off x="0" y="0"/>
            <a:ext cx="9144000" cy="2097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323850" y="2479675"/>
            <a:ext cx="84963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 smtClean="0">
                <a:solidFill>
                  <a:srgbClr val="FFFF00"/>
                </a:solidFill>
              </a:rPr>
              <a:t>Проблемы и перспективы развития Свободного порта Владивосток</a:t>
            </a:r>
            <a:endParaRPr lang="ru-RU" altLang="ru-RU" sz="4000" b="1" dirty="0">
              <a:solidFill>
                <a:srgbClr val="FFFF00"/>
              </a:solidFill>
            </a:endParaRP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3850" y="23813"/>
            <a:ext cx="8496300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0000CC"/>
                </a:solidFill>
              </a:rPr>
              <a:t>Финансы и кредит 080105.65</a:t>
            </a: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0000CC"/>
                </a:solidFill>
              </a:rPr>
              <a:t>Кафедра международного бизнеса и финансов</a:t>
            </a: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0000CC"/>
              </a:solidFill>
            </a:endParaRPr>
          </a:p>
        </p:txBody>
      </p:sp>
      <p:sp>
        <p:nvSpPr>
          <p:cNvPr id="2053" name="Text Box 13"/>
          <p:cNvSpPr txBox="1">
            <a:spLocks noChangeArrowheads="1"/>
          </p:cNvSpPr>
          <p:nvPr/>
        </p:nvSpPr>
        <p:spPr bwMode="auto">
          <a:xfrm>
            <a:off x="323850" y="4865688"/>
            <a:ext cx="84963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FFFFFF"/>
                </a:solidFill>
              </a:rPr>
              <a:t>Руководитель: Елена Викторовна </a:t>
            </a:r>
            <a:r>
              <a:rPr lang="ru-RU" altLang="ru-RU" sz="2400" dirty="0" err="1">
                <a:solidFill>
                  <a:srgbClr val="FFFFFF"/>
                </a:solidFill>
              </a:rPr>
              <a:t>Конвисарова</a:t>
            </a:r>
            <a:endParaRPr lang="ru-RU" altLang="ru-RU" sz="2400" dirty="0">
              <a:solidFill>
                <a:srgbClr val="FFFFFF"/>
              </a:solidFill>
            </a:endParaRP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rgbClr val="FFFFFF"/>
                </a:solidFill>
              </a:rPr>
              <a:t>Исполнитель: </a:t>
            </a:r>
            <a:r>
              <a:rPr lang="ru-RU" altLang="ru-RU" sz="2400" dirty="0">
                <a:solidFill>
                  <a:srgbClr val="FFFFFF"/>
                </a:solidFill>
              </a:rPr>
              <a:t>Чураков Егор Евгеньевич   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FFFFFF"/>
                </a:solidFill>
              </a:rPr>
              <a:t>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19329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/>
              <a:t>Оценка режима СПВ в 2015 году.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66855"/>
              </p:ext>
            </p:extLst>
          </p:nvPr>
        </p:nvGraphicFramePr>
        <p:xfrm>
          <a:off x="683568" y="1916832"/>
          <a:ext cx="7704856" cy="3311192"/>
        </p:xfrm>
        <a:graphic>
          <a:graphicData uri="http://schemas.openxmlformats.org/drawingml/2006/table">
            <a:tbl>
              <a:tblPr/>
              <a:tblGrid>
                <a:gridCol w="3719665"/>
                <a:gridCol w="3985191"/>
              </a:tblGrid>
              <a:tr h="1505646">
                <a:tc>
                  <a:txBody>
                    <a:bodyPr/>
                    <a:lstStyle/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Сильные стороны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Рост грузооборота,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Рост доходов портов,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Повысится занятость населения,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Возрастут налоговые доходы.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Слабые стороны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Увеличение нагрузки на транспортную систему города.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805546">
                <a:tc>
                  <a:txBody>
                    <a:bodyPr/>
                    <a:lstStyle/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Возможности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Потенциал для развития импортозамещения,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Развитие обрабатывающей отрасти,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Развитие туризма,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Оживление экономической деятельности,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Развитие медицинских услуг.</a:t>
                      </a:r>
                      <a:r>
                        <a:rPr lang="ru-RU" sz="1400" u="sng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Угрозы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Увеличение экспорта необработанного сырья,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5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Угроза сельскому хозяйству.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398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1151" y="0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Список резидентов 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свободного порта Владивосток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001684"/>
              </p:ext>
            </p:extLst>
          </p:nvPr>
        </p:nvGraphicFramePr>
        <p:xfrm>
          <a:off x="971600" y="1340769"/>
          <a:ext cx="7200799" cy="481399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2045"/>
                <a:gridCol w="530113"/>
                <a:gridCol w="1057106"/>
                <a:gridCol w="212045"/>
                <a:gridCol w="530113"/>
                <a:gridCol w="1057106"/>
                <a:gridCol w="215788"/>
                <a:gridCol w="530113"/>
                <a:gridCol w="1057106"/>
                <a:gridCol w="212045"/>
                <a:gridCol w="530113"/>
                <a:gridCol w="1057106"/>
              </a:tblGrid>
              <a:tr h="908894">
                <a:tc>
                  <a:txBody>
                    <a:bodyPr/>
                    <a:lstStyle/>
                    <a:p>
                      <a:pPr marR="1587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587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Times New Roman"/>
                          <a:ea typeface="Times New Roman"/>
                        </a:rPr>
                        <a:t>№ п/п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Дата внесения в Реестр 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6510" marR="13335"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Наименование юридического лица, 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587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587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Times New Roman"/>
                          <a:ea typeface="Times New Roman"/>
                        </a:rPr>
                        <a:t>№ п/п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Дата внесения в Реестр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6510" marR="13335"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Наименование юридического лица, 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587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587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Times New Roman"/>
                          <a:ea typeface="Times New Roman"/>
                        </a:rPr>
                        <a:t>№ п/п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Дата внесения в Реестр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Наименование юридического лица, 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587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№ п/п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Дата внесения в Реестр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Наименование юридического лица,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81020">
                <a:tc>
                  <a:txBody>
                    <a:bodyPr/>
                    <a:lstStyle/>
                    <a:p>
                      <a:pPr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16.03.2016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5875" marR="1333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"Владивостокский Рыбный Терминал"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7475" marR="1270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23.03.2016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1750" marR="27305" indent="-127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"Авиаполис Янковский"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29.03.2016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"КФ Система",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18.04.2016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780" marR="16510" indent="2540" algn="ctr">
                        <a:lnSpc>
                          <a:spcPct val="110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"Новый Угольный Терминал"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81020">
                <a:tc>
                  <a:txBody>
                    <a:bodyPr/>
                    <a:lstStyle/>
                    <a:p>
                      <a:pPr algn="ctr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16.03.2016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0480" marR="24765" indent="-254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"ТРК Приморское кольцо"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7475" marR="12700" algn="ct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23.03.2016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780" marR="1333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"ДЮК Авеста"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29.03.2016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"Галф Восток"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20.04.2016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97155" marR="93345" indent="635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"Мега"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81020"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16.03.2016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4605" marR="1333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"Энергия резино обработки"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25.03.2016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6510" marR="1333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</a:rPr>
                        <a:t>ООО "Транспортная судоходная компания"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415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29.03.2016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"о. Русский"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20.04.2016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2250" marR="17145" indent="-19367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"СиЛайф"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81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Bef>
                          <a:spcPts val="285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16.03.2016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145" marR="1333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"Ментор",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29.03.2016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6510" marR="1333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"ДэлКар"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29.03.2016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 Хорал ДВ", 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20.04.2016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225" marR="8255" indent="-3175" algn="ctr">
                        <a:lnSpc>
                          <a:spcPct val="11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"Зима Южная"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81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16.03.2016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780" marR="1333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"КАСКАД"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29.03.2016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5875" marR="1333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"Тайгер микс"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29.03.2016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1905" algn="ctr">
                        <a:lnSpc>
                          <a:spcPct val="11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ООО "Дальневосточная производственная компания"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20.04.2016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7945" marR="17145" algn="ctr"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</a:rPr>
                        <a:t>ИП </a:t>
                      </a:r>
                      <a:r>
                        <a:rPr lang="en-US" sz="700" dirty="0" err="1">
                          <a:effectLst/>
                          <a:latin typeface="Times New Roman"/>
                          <a:ea typeface="Times New Roman"/>
                        </a:rPr>
                        <a:t>Суш</a:t>
                      </a: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700" dirty="0" err="1">
                          <a:effectLst/>
                          <a:latin typeface="Times New Roman"/>
                          <a:ea typeface="Times New Roman"/>
                        </a:rPr>
                        <a:t>Александр</a:t>
                      </a: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700" dirty="0" err="1">
                          <a:effectLst/>
                          <a:latin typeface="Times New Roman"/>
                          <a:ea typeface="Times New Roman"/>
                        </a:rPr>
                        <a:t>Сергеевич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07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Налоговые льготы для резидентов СВП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691553"/>
              </p:ext>
            </p:extLst>
          </p:nvPr>
        </p:nvGraphicFramePr>
        <p:xfrm>
          <a:off x="467545" y="1412775"/>
          <a:ext cx="8136904" cy="482453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35259"/>
                <a:gridCol w="1096929"/>
                <a:gridCol w="2002441"/>
                <a:gridCol w="2002441"/>
                <a:gridCol w="1599834"/>
              </a:tblGrid>
              <a:tr h="322677">
                <a:tc>
                  <a:txBody>
                    <a:bodyPr/>
                    <a:lstStyle/>
                    <a:p>
                      <a:pPr marL="77470" marR="12700" algn="ctr"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Times New Roman"/>
                          <a:ea typeface="Times New Roman"/>
                        </a:rPr>
                        <a:t>Налоги</a:t>
                      </a: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/ отчисления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6370" marR="163195" algn="ctr"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Times New Roman"/>
                          <a:ea typeface="Times New Roman"/>
                        </a:rPr>
                        <a:t>Ставка общая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90170" algn="ctr"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Times New Roman"/>
                          <a:ea typeface="Times New Roman"/>
                        </a:rPr>
                        <a:t>Ставка для резидентов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Times New Roman"/>
                          <a:ea typeface="Times New Roman"/>
                        </a:rPr>
                        <a:t>Срок действия преференций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7640" marR="109220" indent="-48895" algn="ctr"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Times New Roman"/>
                          <a:ea typeface="Times New Roman"/>
                        </a:rPr>
                        <a:t>Начало действия преференций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77355">
                <a:tc gridSpan="5">
                  <a:txBody>
                    <a:bodyPr/>
                    <a:lstStyle/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Федеральные налоги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7996">
                <a:tc>
                  <a:txBody>
                    <a:bodyPr/>
                    <a:lstStyle/>
                    <a:p>
                      <a:pPr marL="77470" marR="1270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Налог на прибыль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7874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2%– в федеральный бюджет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9017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0% – в федеральный бюджет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применяется в течение 5 налоговых периодов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969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с налогового периода, в котором получена </a:t>
                      </a: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</a:rPr>
                        <a:t>первая прибыль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41436">
                <a:tc>
                  <a:txBody>
                    <a:bodyPr/>
                    <a:lstStyle/>
                    <a:p>
                      <a:pPr marL="77470" marR="1270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НДС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7874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Процедура возмещения 3 месяца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90170" indent="-190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ускоренная процедура возмещения НДС (в течение 10 дней)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по сроку действия соглашения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969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применяется за налоговые периоды, начиная с 1 октября 2015 года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1890">
                <a:tc gridSpan="5">
                  <a:txBody>
                    <a:bodyPr/>
                    <a:lstStyle/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Региональные налоги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983">
                <a:tc rowSpan="2">
                  <a:txBody>
                    <a:bodyPr/>
                    <a:lstStyle/>
                    <a:p>
                      <a:pPr marL="77470" marR="12700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Налог на прибыль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6370" marR="16319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18% - в региональный </a:t>
                      </a: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бюджет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9017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0%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5 лет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3500" marR="5969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с налогового периода, в котором получена первая прибыль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75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845" marR="9017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10%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следующие 5 лет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8631">
                <a:tc rowSpan="2">
                  <a:txBody>
                    <a:bodyPr/>
                    <a:lstStyle/>
                    <a:p>
                      <a:pPr marL="77470" marR="1270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Налог на имущество организаций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53035" marR="168275"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</a:rPr>
                        <a:t>2,2%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9017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0%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на 5 лет с месяца, следующего за месяцем постановки указанного имущества на баланс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969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начиная с месяца постановки указанного имущества на баланс организации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44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845" marR="9017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0,5%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в течение последующих 5- и лет с месяца, следующего за месяцем, в котором прекратила действие налоговая ставка.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969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50010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Местные налоги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776">
                <a:tc>
                  <a:txBody>
                    <a:bodyPr/>
                    <a:lstStyle/>
                    <a:p>
                      <a:pPr marL="77470" marR="1270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Земел</a:t>
                      </a: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ь</a:t>
                      </a: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ый налог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762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0,3% - 1,5% устанавливается муниципалитетом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9017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0%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в течение 5 лет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969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46103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Внебюджетные фонды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9238">
                <a:tc>
                  <a:txBody>
                    <a:bodyPr/>
                    <a:lstStyle/>
                    <a:p>
                      <a:pPr marL="77470" marR="1270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ПФР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34950" marR="245745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22%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9017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6 %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в течение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10 лет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действует для тех, кто стал резидентом в течение 3-х лет со дня вступления закона в силу (с 1 января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2016)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63500" marR="59690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</a:rPr>
                        <a:t>начиная с 1-го числа месяца, следующего за месяцем, в котором был получен статус резидента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25802">
                <a:tc>
                  <a:txBody>
                    <a:bodyPr/>
                    <a:lstStyle/>
                    <a:p>
                      <a:pPr marL="77470" marR="1270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ФСС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34950" marR="245745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2,9%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9017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1,5%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272">
                <a:tc>
                  <a:txBody>
                    <a:bodyPr/>
                    <a:lstStyle/>
                    <a:p>
                      <a:pPr marL="77470" marR="12700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ФФОМС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34950" marR="245745" indent="-1905"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</a:rPr>
                        <a:t>5,1%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90170" indent="-1905"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</a:rPr>
                        <a:t>0,1%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888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sz="2800" b="1" kern="1200" dirty="0"/>
              <a:t>Административные преференции для резидентов СВП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763174"/>
              </p:ext>
            </p:extLst>
          </p:nvPr>
        </p:nvGraphicFramePr>
        <p:xfrm>
          <a:off x="683567" y="1484786"/>
          <a:ext cx="7704856" cy="482453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80195"/>
                <a:gridCol w="2627937"/>
                <a:gridCol w="1825852"/>
                <a:gridCol w="1028605"/>
                <a:gridCol w="1142267"/>
              </a:tblGrid>
              <a:tr h="393449">
                <a:tc>
                  <a:txBody>
                    <a:bodyPr/>
                    <a:lstStyle/>
                    <a:p>
                      <a:pPr marL="78740" marR="83185" algn="ctr"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</a:rPr>
                        <a:t>Преференции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78740" marR="83185" algn="ctr"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</a:rPr>
                        <a:t>Общее положение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78740" marR="83185" indent="-12700" algn="ctr"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</a:rPr>
                        <a:t>Положение для резидентов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78740" marR="83185" indent="-48895" algn="ctr"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</a:rPr>
                        <a:t>Срок действия преференций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78740" marR="83185" indent="-48895" algn="ctr"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</a:rPr>
                        <a:t>Начало действия преференций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859304">
                <a:tc>
                  <a:txBody>
                    <a:bodyPr/>
                    <a:lstStyle/>
                    <a:p>
                      <a:pPr marL="78740" marR="83185" algn="ctr"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</a:rPr>
                        <a:t>Предоставление земельных участков без торгов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договор аренды земельного участка, находящегося в государственной или муниципальной собственности, заключается на торгах, проводимых в форме аукциона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130175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договор аренды земли находящиеся в муниципальной собственности заключается без участия торгов и на срок реализации соглашения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по сроку действия соглашения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с момента получения статуса резидента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730221">
                <a:tc>
                  <a:txBody>
                    <a:bodyPr/>
                    <a:lstStyle/>
                    <a:p>
                      <a:pPr marL="115570" marR="111125" algn="ctr"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</a:rPr>
                        <a:t>Визовый режим для иностранных граждан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иностранные граждане могут въезжать в РФ и выезжать из РФ при наличии визы по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действительным документам, удостоверяющим их личность и признаваемым РФ;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пассажиры круизных лайнеров при прибытии в порт Владивосток могут находиться на территории РФ без визы до 72 часов;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владельцев карт для деловых и служебных поездок в страны АТЭС действует режим въезда без оформления визы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иностранные граждане, прибывающих в РФ через пункты пропуска через гос. границу РФ, расположенные на территории СПВ, устанавливается упрощенный визовый порядок въезда в РФ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в течение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8 дней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с момента прибытия в пункты пропуска через гос. границу РФ, расположенные на территории СПВ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841561">
                <a:tc>
                  <a:txBody>
                    <a:bodyPr/>
                    <a:lstStyle/>
                    <a:p>
                      <a:pPr marL="114935" marR="111125" algn="ctr"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</a:rPr>
                        <a:t>Разрешение на иностранную рабочую силу без квот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необходимо наличие разрешения на привлечение и использование иностранных работников;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для определения размера квоты работодатели должны подать соответствующие заявки, которые рассматриваются региональной межведомственной комиссией.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нет необходимости в получении квот в случае, если разрешение на работу оформляется на высококвалифицированного специалиста и бесквотную специальность.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не требуется получение разрешений на привлечение и использование иностранных работников;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квоты определяются решением наблюдательного совета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</a:rPr>
                        <a:t>по сроку действия соглашения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104140"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</a:rPr>
                        <a:t>с момента получения статуса резидента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01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kern="1200" dirty="0"/>
              <a:t>Основные проблемы режима СПВ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522403"/>
              </p:ext>
            </p:extLst>
          </p:nvPr>
        </p:nvGraphicFramePr>
        <p:xfrm>
          <a:off x="539552" y="1556792"/>
          <a:ext cx="8136903" cy="4536504"/>
        </p:xfrm>
        <a:graphic>
          <a:graphicData uri="http://schemas.openxmlformats.org/drawingml/2006/table">
            <a:tbl>
              <a:tblPr firstRow="1" firstCol="1" bandRow="1"/>
              <a:tblGrid>
                <a:gridCol w="2712301"/>
                <a:gridCol w="2712301"/>
                <a:gridCol w="2712301"/>
              </a:tblGrid>
              <a:tr h="25202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Проблема: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Решение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0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Предложения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Существующие меры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Привлечения малого бизнеса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Разработка иного режима для работы малых предприятий в качестве резидентов СПВ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––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Участия иностранных инвесторов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Совершенство законодательства в отношении особых режимов, преференций и льгот для иностранных инвесторов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––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Процедуры вступления в резиденты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Совершенство законодательства в отношении состава участников, требования к ним, упрощение процедуры регистрации в резиденты СПВ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Работа над упрощением процедуры регистрации в резиденты СПВ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Вступления в резиденты уже работающих компаний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––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Совершенствование законодательства, поиск иных вариантов учета деятельности рабочих компаний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Осуществления процедуры безвизового режима для иностранцев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Создание новых, современных пунктов пропуска на основе государственно-частного партнерства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Переподготовка и частичное переоборудование существующих мест пропуска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16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670</Words>
  <Application>Microsoft Office PowerPoint</Application>
  <PresentationFormat>Экран (4:3)</PresentationFormat>
  <Paragraphs>273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Оформление по умолчанию</vt:lpstr>
      <vt:lpstr>Презентация PowerPoint</vt:lpstr>
      <vt:lpstr>Оценка режима СПВ в 2015 году. </vt:lpstr>
      <vt:lpstr>Презентация PowerPoint</vt:lpstr>
      <vt:lpstr>Презентация PowerPoint</vt:lpstr>
      <vt:lpstr>Административные преференции для резидентов СВП</vt:lpstr>
      <vt:lpstr>Основные проблемы режима СПВ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Evgeny Churakov</dc:creator>
  <cp:lastModifiedBy>Evgeny Churakov</cp:lastModifiedBy>
  <cp:revision>13</cp:revision>
  <dcterms:created xsi:type="dcterms:W3CDTF">2016-04-12T11:16:55Z</dcterms:created>
  <dcterms:modified xsi:type="dcterms:W3CDTF">2016-04-28T08:22:21Z</dcterms:modified>
</cp:coreProperties>
</file>