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3" r:id="rId8"/>
    <p:sldId id="264" r:id="rId9"/>
    <p:sldId id="265" r:id="rId10"/>
    <p:sldId id="270" r:id="rId11"/>
    <p:sldId id="266" r:id="rId12"/>
    <p:sldId id="267" r:id="rId13"/>
    <p:sldId id="271" r:id="rId14"/>
    <p:sldId id="268" r:id="rId15"/>
    <p:sldId id="269" r:id="rId16"/>
  </p:sldIdLst>
  <p:sldSz cx="9144000" cy="6858000" type="screen4x3"/>
  <p:notesSz cx="6858000" cy="9144000"/>
  <p:custDataLst>
    <p:tags r:id="rId1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Учетная запись Майкрософт" initials="УзМ" lastIdx="6" clrIdx="0">
    <p:extLst>
      <p:ext uri="{19B8F6BF-5375-455C-9EA6-DF929625EA0E}">
        <p15:presenceInfo xmlns:p15="http://schemas.microsoft.com/office/powerpoint/2012/main" userId="3dd5c24cc783446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231" autoAdjust="0"/>
  </p:normalViewPr>
  <p:slideViewPr>
    <p:cSldViewPr>
      <p:cViewPr varScale="1">
        <p:scale>
          <a:sx n="80" d="100"/>
          <a:sy n="80" d="100"/>
        </p:scale>
        <p:origin x="182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6036F9-2061-4D8B-8A68-2BD41B7C281E}" type="datetimeFigureOut">
              <a:rPr lang="ru-RU" smtClean="0"/>
              <a:t>24.12.2015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533385-36E7-41A4-9AA0-85B4A293A07F}" type="slidenum">
              <a:rPr lang="ru-RU" smtClean="0"/>
              <a:t>‹#›</a:t>
            </a:fld>
            <a:endParaRPr lang="ru-RU"/>
          </a:p>
        </p:txBody>
      </p:sp>
    </p:spTree>
    <p:extLst>
      <p:ext uri="{BB962C8B-B14F-4D97-AF65-F5344CB8AC3E}">
        <p14:creationId xmlns:p14="http://schemas.microsoft.com/office/powerpoint/2010/main" val="3269569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000" baseline="0" dirty="0" smtClean="0"/>
              <a:t>Уважаемый председатель! Уважаемые члены комиссии! Вашему вниманию предлагается дипломная работа на тему «Анализ и оптимизация бизнес-процесса обучения сотрудников (на примере ОАО «</a:t>
            </a:r>
            <a:r>
              <a:rPr lang="ru-RU" sz="1000" baseline="0" dirty="0" err="1" smtClean="0"/>
              <a:t>Ростелеком</a:t>
            </a:r>
            <a:r>
              <a:rPr lang="ru-RU" sz="1000" baseline="0" dirty="0" smtClean="0"/>
              <a:t>», г. Владивосток)».</a:t>
            </a:r>
            <a:endParaRPr lang="ru-RU" sz="1000" dirty="0"/>
          </a:p>
        </p:txBody>
      </p:sp>
      <p:sp>
        <p:nvSpPr>
          <p:cNvPr id="4" name="Номер слайда 3"/>
          <p:cNvSpPr>
            <a:spLocks noGrp="1"/>
          </p:cNvSpPr>
          <p:nvPr>
            <p:ph type="sldNum" sz="quarter" idx="10"/>
          </p:nvPr>
        </p:nvSpPr>
        <p:spPr/>
        <p:txBody>
          <a:bodyPr/>
          <a:lstStyle/>
          <a:p>
            <a:fld id="{9A533385-36E7-41A4-9AA0-85B4A293A07F}" type="slidenum">
              <a:rPr lang="ru-RU" smtClean="0"/>
              <a:t>1</a:t>
            </a:fld>
            <a:endParaRPr lang="ru-RU"/>
          </a:p>
        </p:txBody>
      </p:sp>
    </p:spTree>
    <p:extLst>
      <p:ext uri="{BB962C8B-B14F-4D97-AF65-F5344CB8AC3E}">
        <p14:creationId xmlns:p14="http://schemas.microsoft.com/office/powerpoint/2010/main" val="4254253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Целью</a:t>
            </a:r>
            <a:r>
              <a:rPr lang="ru-RU" baseline="0" dirty="0" smtClean="0"/>
              <a:t> бакалаврской работы является моделирование бизнес-процесса обучения сотрудников ОАО «</a:t>
            </a:r>
            <a:r>
              <a:rPr lang="ru-RU" baseline="0" dirty="0" err="1" smtClean="0"/>
              <a:t>Ростелеком</a:t>
            </a:r>
            <a:r>
              <a:rPr lang="ru-RU" baseline="0" dirty="0" smtClean="0"/>
              <a:t>», анализ данного бизнес-процесса и разработка управленческих решений по его оптимизации.</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2</a:t>
            </a:fld>
            <a:endParaRPr lang="ru-RU"/>
          </a:p>
        </p:txBody>
      </p:sp>
    </p:spTree>
    <p:extLst>
      <p:ext uri="{BB962C8B-B14F-4D97-AF65-F5344CB8AC3E}">
        <p14:creationId xmlns:p14="http://schemas.microsoft.com/office/powerpoint/2010/main" val="469633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Для достижения поставленной цели необходимо было решить следующие задачи: -</a:t>
            </a:r>
            <a:r>
              <a:rPr lang="ru-RU" baseline="0" dirty="0" smtClean="0"/>
              <a:t> смоделировать бизнес-процесс обучения сотрудников в ПО </a:t>
            </a:r>
            <a:r>
              <a:rPr lang="en-US" baseline="0" dirty="0" smtClean="0"/>
              <a:t>Business Studio</a:t>
            </a:r>
            <a:r>
              <a:rPr lang="ru-RU" baseline="0" dirty="0" smtClean="0"/>
              <a:t>; - провести анализ </a:t>
            </a:r>
            <a:r>
              <a:rPr lang="ru-RU" baseline="0" dirty="0" err="1" smtClean="0"/>
              <a:t>бизнес-модели</a:t>
            </a:r>
            <a:r>
              <a:rPr lang="ru-RU" baseline="0" dirty="0" smtClean="0"/>
              <a:t>; разработать управленческие решения по оптимизации процесса обучения сотрудников; - смоделировать новый бизнес-процесс, учитывая выявленные ошибки и недостатки.</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3</a:t>
            </a:fld>
            <a:endParaRPr lang="ru-RU"/>
          </a:p>
        </p:txBody>
      </p:sp>
    </p:spTree>
    <p:extLst>
      <p:ext uri="{BB962C8B-B14F-4D97-AF65-F5344CB8AC3E}">
        <p14:creationId xmlns:p14="http://schemas.microsoft.com/office/powerpoint/2010/main" val="2449230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Объектом исследования бакалаврской</a:t>
            </a:r>
            <a:r>
              <a:rPr lang="ru-RU" baseline="0" dirty="0" smtClean="0"/>
              <a:t> работы является обучение новых сотрудников группы обработки и технического обслуживания заявлений абонентов Единого контактного центра (или техническая поддержка </a:t>
            </a:r>
            <a:r>
              <a:rPr lang="en-US" baseline="0" dirty="0" smtClean="0"/>
              <a:t>call</a:t>
            </a:r>
            <a:r>
              <a:rPr lang="ru-RU" baseline="0" dirty="0" smtClean="0"/>
              <a:t>-центра).</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4</a:t>
            </a:fld>
            <a:endParaRPr lang="ru-RU"/>
          </a:p>
        </p:txBody>
      </p:sp>
    </p:spTree>
    <p:extLst>
      <p:ext uri="{BB962C8B-B14F-4D97-AF65-F5344CB8AC3E}">
        <p14:creationId xmlns:p14="http://schemas.microsoft.com/office/powerpoint/2010/main" val="2852943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Моделирование</a:t>
            </a:r>
            <a:r>
              <a:rPr lang="ru-RU" baseline="0" dirty="0" smtClean="0"/>
              <a:t> бизнес-процесса начинается с построения контекстной диаграммы, которая представлена на слайде. Данная диаграмма отображает главную функцию бизнес-процесса, его входы и выходы, управления и механизмы. Смоделированный бизнес-процесс обучения сотрудников группы обработки и технического обслуживания представлен в Приложении А в раздаточных материалах, так как в связи с большим объемом не может быть представлен на слайде. </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5</a:t>
            </a:fld>
            <a:endParaRPr lang="ru-RU"/>
          </a:p>
        </p:txBody>
      </p:sp>
    </p:spTree>
    <p:extLst>
      <p:ext uri="{BB962C8B-B14F-4D97-AF65-F5344CB8AC3E}">
        <p14:creationId xmlns:p14="http://schemas.microsoft.com/office/powerpoint/2010/main" val="1836497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Моделирование бизнес-процесса подразумевает</a:t>
            </a:r>
            <a:r>
              <a:rPr lang="ru-RU" baseline="0" dirty="0" smtClean="0"/>
              <a:t> под собой последующий анализ. В рамках бакалаврской работы был проведен </a:t>
            </a:r>
            <a:r>
              <a:rPr lang="en-US" baseline="0" dirty="0" smtClean="0"/>
              <a:t>SWOT</a:t>
            </a:r>
            <a:r>
              <a:rPr lang="ru-RU" baseline="0" dirty="0" smtClean="0"/>
              <a:t>-анализ бизнес-процесса, графический анализ и анализ показателей эффективности бизнес-процесса. Результаты </a:t>
            </a:r>
            <a:r>
              <a:rPr lang="en-US" baseline="0" dirty="0" smtClean="0"/>
              <a:t>SWOT-</a:t>
            </a:r>
            <a:r>
              <a:rPr lang="ru-RU" baseline="0" dirty="0" smtClean="0"/>
              <a:t>анализа представлены на слайде. По проведенному анализу можно сделать вывод, что компания имеет все возможности, чтобы преодолеть имеющиеся слабости. Но компании следует обратить внимание на возможные угрозы, которые повлекут за собой изменение бизнес-процесса в худшую сторону. </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6</a:t>
            </a:fld>
            <a:endParaRPr lang="ru-RU"/>
          </a:p>
        </p:txBody>
      </p:sp>
    </p:spTree>
    <p:extLst>
      <p:ext uri="{BB962C8B-B14F-4D97-AF65-F5344CB8AC3E}">
        <p14:creationId xmlns:p14="http://schemas.microsoft.com/office/powerpoint/2010/main" val="2201631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При прохождении производственной практики в компании ОАО «</a:t>
            </a:r>
            <a:r>
              <a:rPr lang="ru-RU" dirty="0" err="1" smtClean="0"/>
              <a:t>Ростелеком</a:t>
            </a:r>
            <a:r>
              <a:rPr lang="ru-RU" dirty="0" smtClean="0"/>
              <a:t>» были собраны показатели семи новых</a:t>
            </a:r>
            <a:r>
              <a:rPr lang="ru-RU" baseline="0" dirty="0" smtClean="0"/>
              <a:t> сотрудников по каждой из промежуточных аттестаций и показатели практики на линии. Данные представлены на слайде. Отдельно хотелось бы отметить, </a:t>
            </a:r>
            <a:r>
              <a:rPr lang="en-US" baseline="0" dirty="0" smtClean="0">
                <a:solidFill>
                  <a:srgbClr val="FF0000"/>
                </a:solidFill>
              </a:rPr>
              <a:t>FCR</a:t>
            </a:r>
            <a:r>
              <a:rPr lang="ru-RU" baseline="0" dirty="0" smtClean="0">
                <a:solidFill>
                  <a:srgbClr val="FF0000"/>
                </a:solidFill>
              </a:rPr>
              <a:t> – это процент закрытых обращений на первой линии.</a:t>
            </a:r>
            <a:r>
              <a:rPr lang="ru-RU" baseline="0" dirty="0" smtClean="0"/>
              <a:t> </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7</a:t>
            </a:fld>
            <a:endParaRPr lang="ru-RU"/>
          </a:p>
        </p:txBody>
      </p:sp>
    </p:spTree>
    <p:extLst>
      <p:ext uri="{BB962C8B-B14F-4D97-AF65-F5344CB8AC3E}">
        <p14:creationId xmlns:p14="http://schemas.microsoft.com/office/powerpoint/2010/main" val="3077575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По проведенному анализу показателей</a:t>
            </a:r>
            <a:r>
              <a:rPr lang="ru-RU" baseline="0" dirty="0" smtClean="0"/>
              <a:t> были сделаны следующие выводы: - руководству группы необходимо пересмотреть значения показателей для процесса «Прохождение обучающимися практики на линии»; - необходимо после каждого из промежуточных аттестаций проводить анализ показателей обучающихся; - необходимо после каждой из тем обучения проводить промежуточную аттестацию.</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8</a:t>
            </a:fld>
            <a:endParaRPr lang="ru-RU"/>
          </a:p>
        </p:txBody>
      </p:sp>
    </p:spTree>
    <p:extLst>
      <p:ext uri="{BB962C8B-B14F-4D97-AF65-F5344CB8AC3E}">
        <p14:creationId xmlns:p14="http://schemas.microsoft.com/office/powerpoint/2010/main" val="3950363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В результате</a:t>
            </a:r>
            <a:r>
              <a:rPr lang="ru-RU" baseline="0" dirty="0" smtClean="0"/>
              <a:t> проведенного анализа были сделаны следующие выводы: - компании необходимо внедрить большее количество промежуточных аттестаций; - внедрить новые автоматизированные системы обучения; - в бизнес-процессе отсутствует функция контроля качества сдачи тестирования и опросов; - неэффективное назначение целевых показателей; -низкие значения показателей бизнес-процесса по отношению к целевым; - руководству компании необходимо рассмотреть изменения в штатном расписании организации. </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9</a:t>
            </a:fld>
            <a:endParaRPr lang="ru-RU"/>
          </a:p>
        </p:txBody>
      </p:sp>
    </p:spTree>
    <p:extLst>
      <p:ext uri="{BB962C8B-B14F-4D97-AF65-F5344CB8AC3E}">
        <p14:creationId xmlns:p14="http://schemas.microsoft.com/office/powerpoint/2010/main" val="3214810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Для оптимизации бизнес-процесса</a:t>
            </a:r>
            <a:r>
              <a:rPr lang="ru-RU" baseline="0" dirty="0" smtClean="0"/>
              <a:t> обучения сотрудников были разработаны следующие управленческие решения: - модернизация портала Единой базы знаний под вид социальной сети с доступом ко всем материалам обучения; - внедрение нового вида тестирования в виде </a:t>
            </a:r>
            <a:r>
              <a:rPr lang="ru-RU" baseline="0" dirty="0" err="1" smtClean="0"/>
              <a:t>игрокофикации</a:t>
            </a:r>
            <a:r>
              <a:rPr lang="ru-RU" baseline="0" dirty="0" smtClean="0"/>
              <a:t> (с возможностью выбора обучающимся сложности вопроса); - проведение обучения сотрудников параллельно двумя-тремя группами; - расширение штата специалистов группы обучения и информационного обеспечения; - оптимизация процесса прохождения аттестации новым сотрудником; - модернизация системы показателей эффективности бизнес-процесса. </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10</a:t>
            </a:fld>
            <a:endParaRPr lang="ru-RU"/>
          </a:p>
        </p:txBody>
      </p:sp>
    </p:spTree>
    <p:extLst>
      <p:ext uri="{BB962C8B-B14F-4D97-AF65-F5344CB8AC3E}">
        <p14:creationId xmlns:p14="http://schemas.microsoft.com/office/powerpoint/2010/main" val="1138035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С учетом проведенного анализа текущего</a:t>
            </a:r>
            <a:r>
              <a:rPr lang="ru-RU" baseline="0" dirty="0" smtClean="0"/>
              <a:t> бизнес-процесса обучения сотрудников группы технической поддержки был смоделирован новый исправленный бизнес-процесс при помощи </a:t>
            </a:r>
            <a:r>
              <a:rPr lang="en-US" baseline="0" dirty="0" smtClean="0"/>
              <a:t>Business Studio</a:t>
            </a:r>
            <a:r>
              <a:rPr lang="ru-RU" baseline="0" dirty="0" smtClean="0"/>
              <a:t>. Бизнес-процесс представлен в Приложении Б к раздаточным материалам. </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11</a:t>
            </a:fld>
            <a:endParaRPr lang="ru-RU"/>
          </a:p>
        </p:txBody>
      </p:sp>
    </p:spTree>
    <p:extLst>
      <p:ext uri="{BB962C8B-B14F-4D97-AF65-F5344CB8AC3E}">
        <p14:creationId xmlns:p14="http://schemas.microsoft.com/office/powerpoint/2010/main" val="1719460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На текущий момент</a:t>
            </a:r>
            <a:r>
              <a:rPr lang="ru-RU" baseline="0" dirty="0" smtClean="0"/>
              <a:t> в организации отсутствует функция контроля качества сдачи промежуточной аттестации новыми сотрудниками. В связи с этим предлагается оптимизировать процесс аттестации, а именно, если обучающийся не сдал аттестацию, он обязан написать объяснительную записку, пройти тему самостоятельно в Единой базу знаний и сдать тестирование. Если повторно тестирование не сдано, то каждый такой случай рассматривается руководством группы в отдельности.</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12</a:t>
            </a:fld>
            <a:endParaRPr lang="ru-RU"/>
          </a:p>
        </p:txBody>
      </p:sp>
    </p:spTree>
    <p:extLst>
      <p:ext uri="{BB962C8B-B14F-4D97-AF65-F5344CB8AC3E}">
        <p14:creationId xmlns:p14="http://schemas.microsoft.com/office/powerpoint/2010/main" val="2111386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baseline="0" dirty="0" smtClean="0"/>
              <a:t>Для оптимизации бизнес-процесса предлагается на каждый день практики на линии устанавливать новые значения целевых показателей, при этом каждый день они будут увеличиваться, достигнув к 5 дню практики исходных. На первый день практики предлагается установить показатели, представленные на слайде. Данное решение поможет более детально отслеживать процесс усвоения информации обучающимися, отслеживать процесс адаптации новых сотрудников. Специалистам будет легче проводить корректировку процесса прохождения практики на линии для каждого из обучающихся.</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13</a:t>
            </a:fld>
            <a:endParaRPr lang="ru-RU"/>
          </a:p>
        </p:txBody>
      </p:sp>
    </p:spTree>
    <p:extLst>
      <p:ext uri="{BB962C8B-B14F-4D97-AF65-F5344CB8AC3E}">
        <p14:creationId xmlns:p14="http://schemas.microsoft.com/office/powerpoint/2010/main" val="3453154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Реализации</a:t>
            </a:r>
            <a:r>
              <a:rPr lang="ru-RU" baseline="0" dirty="0" smtClean="0"/>
              <a:t> вышеуказанных управленческих решений по оптимизации процесса приведет с следующим результатам: - сократится срок набора персонала в полтора раза; - повысится контроль эффективности процесса, а значит на выходе компания будет получать более квалифицированный персонал; - при каждодневном контроле показателей, специалисты смогут осуществлять своевременную корректировку процесса; - за счет контроля за сдачей аттестации будет производится более эффективный отбор персонала во время обучения (отсеивание некомпетентных). </a:t>
            </a:r>
            <a:endParaRPr lang="ru-RU" dirty="0"/>
          </a:p>
        </p:txBody>
      </p:sp>
      <p:sp>
        <p:nvSpPr>
          <p:cNvPr id="4" name="Номер слайда 3"/>
          <p:cNvSpPr>
            <a:spLocks noGrp="1"/>
          </p:cNvSpPr>
          <p:nvPr>
            <p:ph type="sldNum" sz="quarter" idx="10"/>
          </p:nvPr>
        </p:nvSpPr>
        <p:spPr/>
        <p:txBody>
          <a:bodyPr/>
          <a:lstStyle/>
          <a:p>
            <a:fld id="{9A533385-36E7-41A4-9AA0-85B4A293A07F}" type="slidenum">
              <a:rPr lang="ru-RU" smtClean="0"/>
              <a:t>14</a:t>
            </a:fld>
            <a:endParaRPr lang="ru-RU"/>
          </a:p>
        </p:txBody>
      </p:sp>
    </p:spTree>
    <p:extLst>
      <p:ext uri="{BB962C8B-B14F-4D97-AF65-F5344CB8AC3E}">
        <p14:creationId xmlns:p14="http://schemas.microsoft.com/office/powerpoint/2010/main" val="516941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lvl1pPr marL="0" indent="457200">
              <a:spcBef>
                <a:spcPts val="0"/>
              </a:spcBef>
              <a:buNone/>
              <a:defRPr/>
            </a:lvl1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24.12.2015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457200" algn="l" defTabSz="914400" rtl="0" eaLnBrk="1" latinLnBrk="0" hangingPunct="1">
        <a:spcBef>
          <a:spcPts val="0"/>
        </a:spcBef>
        <a:buFont typeface="Arial" pitchFamily="34" charset="0"/>
        <a:buNone/>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640960" cy="2190105"/>
          </a:xfrm>
        </p:spPr>
        <p:txBody>
          <a:bodyPr>
            <a:noAutofit/>
          </a:bodyPr>
          <a:lstStyle/>
          <a:p>
            <a:r>
              <a:rPr lang="ru-RU" sz="3600" dirty="0" smtClean="0"/>
              <a:t>Анализ и оптимизация </a:t>
            </a:r>
            <a:br>
              <a:rPr lang="ru-RU" sz="3600" dirty="0" smtClean="0"/>
            </a:br>
            <a:r>
              <a:rPr lang="ru-RU" sz="3600" dirty="0" smtClean="0"/>
              <a:t>бизнес-процесса обучения сотрудников </a:t>
            </a:r>
            <a:br>
              <a:rPr lang="ru-RU" sz="3600" dirty="0" smtClean="0"/>
            </a:br>
            <a:r>
              <a:rPr lang="ru-RU" sz="3600" dirty="0" smtClean="0"/>
              <a:t>(на примере ОАО «</a:t>
            </a:r>
            <a:r>
              <a:rPr lang="ru-RU" sz="3600" dirty="0" err="1" smtClean="0"/>
              <a:t>Ростелеком</a:t>
            </a:r>
            <a:r>
              <a:rPr lang="ru-RU" sz="3600" dirty="0" smtClean="0"/>
              <a:t>», </a:t>
            </a:r>
            <a:br>
              <a:rPr lang="ru-RU" sz="3600" dirty="0" smtClean="0"/>
            </a:br>
            <a:r>
              <a:rPr lang="ru-RU" sz="3600" dirty="0" smtClean="0"/>
              <a:t>г. Владивосток)</a:t>
            </a:r>
            <a:endParaRPr lang="ru-RU" sz="3600" dirty="0"/>
          </a:p>
        </p:txBody>
      </p:sp>
      <p:sp>
        <p:nvSpPr>
          <p:cNvPr id="3" name="Подзаголовок 2"/>
          <p:cNvSpPr>
            <a:spLocks noGrp="1"/>
          </p:cNvSpPr>
          <p:nvPr>
            <p:ph type="subTitle" idx="1"/>
          </p:nvPr>
        </p:nvSpPr>
        <p:spPr>
          <a:xfrm>
            <a:off x="827584" y="3140968"/>
            <a:ext cx="7992888" cy="3384376"/>
          </a:xfrm>
        </p:spPr>
        <p:txBody>
          <a:bodyPr>
            <a:normAutofit/>
          </a:bodyPr>
          <a:lstStyle/>
          <a:p>
            <a:pPr algn="r"/>
            <a:endParaRPr lang="ru-RU" sz="2400" b="1" dirty="0" smtClean="0">
              <a:solidFill>
                <a:schemeClr val="tx1"/>
              </a:solidFill>
            </a:endParaRPr>
          </a:p>
          <a:p>
            <a:pPr algn="r"/>
            <a:r>
              <a:rPr lang="ru-RU" sz="2400" b="1" dirty="0" smtClean="0">
                <a:solidFill>
                  <a:schemeClr val="tx1"/>
                </a:solidFill>
              </a:rPr>
              <a:t>Выполнила:</a:t>
            </a:r>
          </a:p>
          <a:p>
            <a:pPr algn="r"/>
            <a:r>
              <a:rPr lang="ru-RU" sz="2400" dirty="0" smtClean="0">
                <a:solidFill>
                  <a:schemeClr val="tx1"/>
                </a:solidFill>
              </a:rPr>
              <a:t>Студентка группы ББИ-11-02</a:t>
            </a:r>
          </a:p>
          <a:p>
            <a:pPr algn="r"/>
            <a:r>
              <a:rPr lang="ru-RU" sz="2400" dirty="0" smtClean="0">
                <a:solidFill>
                  <a:schemeClr val="tx1"/>
                </a:solidFill>
              </a:rPr>
              <a:t>Резник Римма Викторовна</a:t>
            </a:r>
          </a:p>
          <a:p>
            <a:pPr algn="r"/>
            <a:r>
              <a:rPr lang="ru-RU" sz="2400" b="1" dirty="0" smtClean="0">
                <a:solidFill>
                  <a:schemeClr val="tx1"/>
                </a:solidFill>
              </a:rPr>
              <a:t>Научный руководитель:</a:t>
            </a:r>
          </a:p>
          <a:p>
            <a:pPr algn="r"/>
            <a:r>
              <a:rPr lang="ru-RU" sz="2400" dirty="0" smtClean="0">
                <a:solidFill>
                  <a:schemeClr val="tx1"/>
                </a:solidFill>
              </a:rPr>
              <a:t>канд. физ.-мат. наук, доцент</a:t>
            </a:r>
          </a:p>
          <a:p>
            <a:pPr algn="r"/>
            <a:r>
              <a:rPr lang="ru-RU" sz="2400" dirty="0" smtClean="0">
                <a:solidFill>
                  <a:schemeClr val="tx1"/>
                </a:solidFill>
              </a:rPr>
              <a:t>Первухин Михаил Александрович</a:t>
            </a:r>
          </a:p>
          <a:p>
            <a:pPr algn="r"/>
            <a:endParaRPr lang="ru-RU" sz="2400" dirty="0" smtClean="0">
              <a:solidFill>
                <a:schemeClr val="tx1"/>
              </a:solidFill>
            </a:endParaRPr>
          </a:p>
          <a:p>
            <a:r>
              <a:rPr lang="ru-RU" sz="2400" dirty="0" smtClean="0">
                <a:solidFill>
                  <a:schemeClr val="tx1"/>
                </a:solidFill>
              </a:rPr>
              <a:t>Владивосток 2015</a:t>
            </a:r>
            <a:endParaRPr lang="ru-RU" sz="24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dirty="0" smtClean="0"/>
              <a:t>Цель </a:t>
            </a:r>
            <a:r>
              <a:rPr lang="ru-RU" dirty="0" smtClean="0"/>
              <a:t>работы</a:t>
            </a:r>
            <a:endParaRPr lang="ru-RU" dirty="0"/>
          </a:p>
        </p:txBody>
      </p:sp>
      <p:sp>
        <p:nvSpPr>
          <p:cNvPr id="3" name="Содержимое 2"/>
          <p:cNvSpPr>
            <a:spLocks noGrp="1"/>
          </p:cNvSpPr>
          <p:nvPr>
            <p:ph idx="1"/>
          </p:nvPr>
        </p:nvSpPr>
        <p:spPr/>
        <p:txBody>
          <a:bodyPr/>
          <a:lstStyle/>
          <a:p>
            <a:pPr algn="just">
              <a:buNone/>
            </a:pPr>
            <a:r>
              <a:rPr lang="ru-RU" dirty="0" smtClean="0"/>
              <a:t>Цель – моделирование бизнес-процесса обучения сотрудников ОАО «</a:t>
            </a:r>
            <a:r>
              <a:rPr lang="ru-RU" dirty="0" err="1" smtClean="0"/>
              <a:t>Ростелеком</a:t>
            </a:r>
            <a:r>
              <a:rPr lang="ru-RU" dirty="0" smtClean="0"/>
              <a:t>», его анализ и разработка управленческих решений по его оптимизации. </a:t>
            </a:r>
          </a:p>
          <a:p>
            <a:pPr>
              <a:buNone/>
            </a:pP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dirty="0" smtClean="0"/>
              <a:t>Задачи</a:t>
            </a:r>
            <a:endParaRPr lang="ru-RU" dirty="0"/>
          </a:p>
        </p:txBody>
      </p:sp>
      <p:sp>
        <p:nvSpPr>
          <p:cNvPr id="3" name="Содержимое 2"/>
          <p:cNvSpPr>
            <a:spLocks noGrp="1"/>
          </p:cNvSpPr>
          <p:nvPr>
            <p:ph idx="1"/>
          </p:nvPr>
        </p:nvSpPr>
        <p:spPr/>
        <p:txBody>
          <a:bodyPr>
            <a:normAutofit/>
          </a:bodyPr>
          <a:lstStyle/>
          <a:p>
            <a:pPr algn="just">
              <a:buFontTx/>
              <a:buChar char="-"/>
            </a:pPr>
            <a:r>
              <a:rPr lang="ru-RU" dirty="0" smtClean="0"/>
              <a:t>смоделировать бизнес-процесс обучения сотрудников в </a:t>
            </a:r>
            <a:r>
              <a:rPr lang="en-US" dirty="0" smtClean="0"/>
              <a:t>Business Studio</a:t>
            </a:r>
            <a:r>
              <a:rPr lang="ru-RU" dirty="0" smtClean="0"/>
              <a:t>;</a:t>
            </a:r>
          </a:p>
          <a:p>
            <a:pPr algn="just">
              <a:buFontTx/>
              <a:buChar char="-"/>
            </a:pPr>
            <a:r>
              <a:rPr lang="ru-RU" dirty="0" smtClean="0"/>
              <a:t>провести анализ </a:t>
            </a:r>
            <a:r>
              <a:rPr lang="ru-RU" dirty="0" err="1" smtClean="0"/>
              <a:t>бизнес-модели</a:t>
            </a:r>
            <a:r>
              <a:rPr lang="ru-RU" dirty="0" smtClean="0"/>
              <a:t>;</a:t>
            </a:r>
          </a:p>
          <a:p>
            <a:pPr algn="just">
              <a:buFontTx/>
              <a:buChar char="-"/>
            </a:pPr>
            <a:r>
              <a:rPr lang="ru-RU" dirty="0" smtClean="0"/>
              <a:t>разработать управленческие решения по оптимизации процесса обучения сотрудников;</a:t>
            </a:r>
          </a:p>
          <a:p>
            <a:pPr algn="just">
              <a:buFontTx/>
              <a:buChar char="-"/>
            </a:pPr>
            <a:r>
              <a:rPr lang="ru-RU" dirty="0" smtClean="0"/>
              <a:t>смоделировать новый бизнес-процесс, учитывая выявленные ошибки и недостатки.</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dirty="0" smtClean="0"/>
              <a:t>Объект исследования</a:t>
            </a:r>
            <a:endParaRPr lang="ru-RU" dirty="0"/>
          </a:p>
        </p:txBody>
      </p:sp>
      <p:sp>
        <p:nvSpPr>
          <p:cNvPr id="3" name="Содержимое 2"/>
          <p:cNvSpPr>
            <a:spLocks noGrp="1"/>
          </p:cNvSpPr>
          <p:nvPr>
            <p:ph idx="1"/>
          </p:nvPr>
        </p:nvSpPr>
        <p:spPr/>
        <p:txBody>
          <a:bodyPr/>
          <a:lstStyle/>
          <a:p>
            <a:pPr algn="just">
              <a:buNone/>
            </a:pPr>
            <a:r>
              <a:rPr lang="ru-RU" dirty="0" smtClean="0"/>
              <a:t>Объектом исследования </a:t>
            </a:r>
            <a:r>
              <a:rPr lang="ru-RU" dirty="0" smtClean="0"/>
              <a:t>является </a:t>
            </a:r>
            <a:r>
              <a:rPr lang="ru-RU" dirty="0" smtClean="0"/>
              <a:t>процесс обучения новых сотрудников группы обработки и технического обслуживания заявлений абонентов Единого контактного центра.</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Моделирование бизнес-процесса</a:t>
            </a:r>
            <a:endParaRPr lang="ru-RU" dirty="0"/>
          </a:p>
        </p:txBody>
      </p:sp>
      <p:pic>
        <p:nvPicPr>
          <p:cNvPr id="1026" name="Picture 2" descr="D:\диплом\Модель_ООО 'ИнТехПроект'.jpg"/>
          <p:cNvPicPr>
            <a:picLocks noGrp="1" noChangeAspect="1" noChangeArrowheads="1"/>
          </p:cNvPicPr>
          <p:nvPr>
            <p:ph idx="1"/>
          </p:nvPr>
        </p:nvPicPr>
        <p:blipFill>
          <a:blip r:embed="rId3" cstate="print"/>
          <a:srcRect/>
          <a:stretch>
            <a:fillRect/>
          </a:stretch>
        </p:blipFill>
        <p:spPr bwMode="auto">
          <a:xfrm>
            <a:off x="1115616" y="1340768"/>
            <a:ext cx="7026536" cy="506704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pPr algn="l"/>
            <a:r>
              <a:rPr lang="en-US" dirty="0" smtClean="0"/>
              <a:t>SWOT-</a:t>
            </a:r>
            <a:r>
              <a:rPr lang="ru-RU" dirty="0" smtClean="0"/>
              <a:t>анализ бизнес-процесса</a:t>
            </a:r>
            <a:endParaRPr lang="ru-RU" dirty="0"/>
          </a:p>
        </p:txBody>
      </p:sp>
      <p:graphicFrame>
        <p:nvGraphicFramePr>
          <p:cNvPr id="5" name="Содержимое 4"/>
          <p:cNvGraphicFramePr>
            <a:graphicFrameLocks noGrp="1"/>
          </p:cNvGraphicFramePr>
          <p:nvPr>
            <p:ph idx="1"/>
          </p:nvPr>
        </p:nvGraphicFramePr>
        <p:xfrm>
          <a:off x="251520" y="1008336"/>
          <a:ext cx="8640960" cy="5625846"/>
        </p:xfrm>
        <a:graphic>
          <a:graphicData uri="http://schemas.openxmlformats.org/drawingml/2006/table">
            <a:tbl>
              <a:tblPr firstRow="1" bandRow="1">
                <a:tableStyleId>{5C22544A-7EE6-4342-B048-85BDC9FD1C3A}</a:tableStyleId>
              </a:tblPr>
              <a:tblGrid>
                <a:gridCol w="1285432"/>
                <a:gridCol w="3499232"/>
                <a:gridCol w="3856296"/>
              </a:tblGrid>
              <a:tr h="816926">
                <a:tc>
                  <a:txBody>
                    <a:bodyPr/>
                    <a:lstStyle/>
                    <a:p>
                      <a:pPr algn="ctr">
                        <a:lnSpc>
                          <a:spcPct val="115000"/>
                        </a:lnSpc>
                        <a:spcAft>
                          <a:spcPts val="0"/>
                        </a:spcAft>
                      </a:pPr>
                      <a:r>
                        <a:rPr lang="ru-RU" sz="1600" dirty="0">
                          <a:latin typeface="Times New Roman"/>
                          <a:ea typeface="Calibri"/>
                          <a:cs typeface="Times New Roman"/>
                        </a:rPr>
                        <a:t>Внутренние и внешние факторы</a:t>
                      </a:r>
                      <a:endParaRPr lang="ru-RU" sz="16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600" dirty="0">
                          <a:latin typeface="Times New Roman"/>
                          <a:ea typeface="Calibri"/>
                          <a:cs typeface="Times New Roman"/>
                        </a:rPr>
                        <a:t>Возможности</a:t>
                      </a:r>
                      <a:endParaRPr lang="ru-RU" sz="16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600" dirty="0">
                          <a:latin typeface="Times New Roman"/>
                          <a:ea typeface="Calibri"/>
                          <a:cs typeface="Times New Roman"/>
                        </a:rPr>
                        <a:t>Угрозы</a:t>
                      </a:r>
                      <a:endParaRPr lang="ru-RU" sz="1600" dirty="0">
                        <a:latin typeface="Calibri"/>
                        <a:ea typeface="Calibri"/>
                        <a:cs typeface="Times New Roman"/>
                      </a:endParaRPr>
                    </a:p>
                  </a:txBody>
                  <a:tcPr marL="68580" marR="68580" marT="0" marB="0" anchor="ctr"/>
                </a:tc>
              </a:tr>
              <a:tr h="1641538">
                <a:tc>
                  <a:txBody>
                    <a:bodyPr/>
                    <a:lstStyle/>
                    <a:p>
                      <a:pPr>
                        <a:lnSpc>
                          <a:spcPct val="115000"/>
                        </a:lnSpc>
                        <a:spcAft>
                          <a:spcPts val="0"/>
                        </a:spcAft>
                      </a:pPr>
                      <a:r>
                        <a:rPr lang="ru-RU" sz="1800" dirty="0" smtClean="0">
                          <a:latin typeface="Times New Roman"/>
                          <a:ea typeface="Calibri"/>
                          <a:cs typeface="Times New Roman"/>
                        </a:rPr>
                        <a:t>Сильные стороны</a:t>
                      </a:r>
                      <a:endParaRPr lang="ru-RU" sz="1800" dirty="0">
                        <a:latin typeface="Calibri"/>
                        <a:ea typeface="Calibri"/>
                        <a:cs typeface="Times New Roman"/>
                      </a:endParaRPr>
                    </a:p>
                  </a:txBody>
                  <a:tcPr marL="68580" marR="68580" marT="0" marB="0" anchor="ctr"/>
                </a:tc>
                <a:tc>
                  <a:txBody>
                    <a:bodyPr/>
                    <a:lstStyle/>
                    <a:p>
                      <a:pPr>
                        <a:lnSpc>
                          <a:spcPct val="105000"/>
                        </a:lnSpc>
                        <a:spcAft>
                          <a:spcPts val="0"/>
                        </a:spcAft>
                      </a:pPr>
                      <a:r>
                        <a:rPr lang="ru-RU" sz="1300" dirty="0">
                          <a:latin typeface="Times New Roman"/>
                          <a:ea typeface="Calibri"/>
                          <a:cs typeface="Times New Roman"/>
                        </a:rPr>
                        <a:t>а) при помощи </a:t>
                      </a:r>
                      <a:r>
                        <a:rPr lang="ru-RU" sz="1300" dirty="0" smtClean="0">
                          <a:latin typeface="Times New Roman"/>
                          <a:ea typeface="Calibri"/>
                          <a:cs typeface="Times New Roman"/>
                        </a:rPr>
                        <a:t>демонстрационного</a:t>
                      </a:r>
                      <a:r>
                        <a:rPr lang="ru-RU" sz="1300" baseline="0" dirty="0" smtClean="0">
                          <a:latin typeface="Times New Roman"/>
                          <a:ea typeface="Calibri"/>
                          <a:cs typeface="Times New Roman"/>
                        </a:rPr>
                        <a:t> </a:t>
                      </a:r>
                      <a:r>
                        <a:rPr lang="ru-RU" sz="1300" dirty="0" smtClean="0">
                          <a:latin typeface="Times New Roman"/>
                          <a:ea typeface="Calibri"/>
                          <a:cs typeface="Times New Roman"/>
                        </a:rPr>
                        <a:t>оборудования </a:t>
                      </a:r>
                      <a:r>
                        <a:rPr lang="ru-RU" sz="1300" dirty="0">
                          <a:latin typeface="Times New Roman"/>
                          <a:ea typeface="Calibri"/>
                          <a:cs typeface="Times New Roman"/>
                        </a:rPr>
                        <a:t>и различных форм </a:t>
                      </a:r>
                      <a:r>
                        <a:rPr lang="ru-RU" sz="1300" dirty="0" smtClean="0">
                          <a:latin typeface="Times New Roman"/>
                          <a:ea typeface="Calibri"/>
                          <a:cs typeface="Times New Roman"/>
                        </a:rPr>
                        <a:t>аттестации </a:t>
                      </a:r>
                      <a:r>
                        <a:rPr lang="ru-RU" sz="1300" dirty="0">
                          <a:latin typeface="Times New Roman"/>
                          <a:ea typeface="Calibri"/>
                          <a:cs typeface="Times New Roman"/>
                        </a:rPr>
                        <a:t>новых сотрудников </a:t>
                      </a:r>
                      <a:r>
                        <a:rPr lang="ru-RU" sz="1300" dirty="0" smtClean="0">
                          <a:latin typeface="Times New Roman"/>
                          <a:ea typeface="Calibri"/>
                          <a:cs typeface="Times New Roman"/>
                        </a:rPr>
                        <a:t>можно </a:t>
                      </a:r>
                      <a:r>
                        <a:rPr lang="ru-RU" sz="1300" dirty="0">
                          <a:latin typeface="Times New Roman"/>
                          <a:ea typeface="Calibri"/>
                          <a:cs typeface="Times New Roman"/>
                        </a:rPr>
                        <a:t>повысить квалификацию </a:t>
                      </a:r>
                      <a:r>
                        <a:rPr lang="ru-RU" sz="1300" dirty="0" smtClean="0">
                          <a:latin typeface="Times New Roman"/>
                          <a:ea typeface="Calibri"/>
                          <a:cs typeface="Times New Roman"/>
                        </a:rPr>
                        <a:t>сотрудников</a:t>
                      </a:r>
                      <a:r>
                        <a:rPr lang="ru-RU" sz="1300" dirty="0">
                          <a:latin typeface="Times New Roman"/>
                          <a:ea typeface="Calibri"/>
                          <a:cs typeface="Times New Roman"/>
                        </a:rPr>
                        <a:t>;</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б) при внедрении новых </a:t>
                      </a:r>
                      <a:r>
                        <a:rPr lang="ru-RU" sz="1300" dirty="0" smtClean="0">
                          <a:latin typeface="Times New Roman"/>
                          <a:ea typeface="Calibri"/>
                          <a:cs typeface="Times New Roman"/>
                        </a:rPr>
                        <a:t>автоматизированных </a:t>
                      </a:r>
                      <a:r>
                        <a:rPr lang="ru-RU" sz="1300" dirty="0">
                          <a:latin typeface="Times New Roman"/>
                          <a:ea typeface="Calibri"/>
                          <a:cs typeface="Times New Roman"/>
                        </a:rPr>
                        <a:t>систем </a:t>
                      </a:r>
                      <a:r>
                        <a:rPr lang="ru-RU" sz="1300" dirty="0" smtClean="0">
                          <a:latin typeface="Times New Roman"/>
                          <a:ea typeface="Calibri"/>
                          <a:cs typeface="Times New Roman"/>
                        </a:rPr>
                        <a:t>обучения </a:t>
                      </a:r>
                      <a:r>
                        <a:rPr lang="ru-RU" sz="1300" dirty="0">
                          <a:latin typeface="Times New Roman"/>
                          <a:ea typeface="Calibri"/>
                          <a:cs typeface="Times New Roman"/>
                        </a:rPr>
                        <a:t>сотрудников можно </a:t>
                      </a:r>
                      <a:r>
                        <a:rPr lang="ru-RU" sz="1300" dirty="0" smtClean="0">
                          <a:latin typeface="Times New Roman"/>
                          <a:ea typeface="Calibri"/>
                          <a:cs typeface="Times New Roman"/>
                        </a:rPr>
                        <a:t>разнообразить </a:t>
                      </a:r>
                      <a:r>
                        <a:rPr lang="ru-RU" sz="1300" dirty="0">
                          <a:latin typeface="Times New Roman"/>
                          <a:ea typeface="Calibri"/>
                          <a:cs typeface="Times New Roman"/>
                        </a:rPr>
                        <a:t>формы аттестации, </a:t>
                      </a:r>
                      <a:r>
                        <a:rPr lang="ru-RU" sz="1300" dirty="0" smtClean="0">
                          <a:latin typeface="Times New Roman"/>
                          <a:ea typeface="Calibri"/>
                          <a:cs typeface="Times New Roman"/>
                        </a:rPr>
                        <a:t>внедрить </a:t>
                      </a:r>
                      <a:r>
                        <a:rPr lang="ru-RU" sz="1300" dirty="0">
                          <a:latin typeface="Times New Roman"/>
                          <a:ea typeface="Calibri"/>
                          <a:cs typeface="Times New Roman"/>
                        </a:rPr>
                        <a:t>новые более эффективные </a:t>
                      </a:r>
                      <a:r>
                        <a:rPr lang="ru-RU" sz="1300" baseline="0" dirty="0" smtClean="0">
                          <a:latin typeface="Calibri"/>
                          <a:ea typeface="Calibri"/>
                          <a:cs typeface="Times New Roman"/>
                        </a:rPr>
                        <a:t> </a:t>
                      </a:r>
                      <a:r>
                        <a:rPr lang="ru-RU" sz="1300" dirty="0" smtClean="0">
                          <a:latin typeface="Times New Roman"/>
                          <a:ea typeface="Calibri"/>
                          <a:cs typeface="Times New Roman"/>
                        </a:rPr>
                        <a:t>способы </a:t>
                      </a:r>
                      <a:r>
                        <a:rPr lang="ru-RU" sz="1300" dirty="0">
                          <a:latin typeface="Times New Roman"/>
                          <a:ea typeface="Calibri"/>
                          <a:cs typeface="Times New Roman"/>
                        </a:rPr>
                        <a:t>обучения.</a:t>
                      </a:r>
                      <a:endParaRPr lang="ru-RU" sz="1300" dirty="0">
                        <a:latin typeface="Calibri"/>
                        <a:ea typeface="Calibri"/>
                        <a:cs typeface="Times New Roman"/>
                      </a:endParaRPr>
                    </a:p>
                  </a:txBody>
                  <a:tcPr marL="68580" marR="68580" marT="0" marB="0"/>
                </a:tc>
                <a:tc>
                  <a:txBody>
                    <a:bodyPr/>
                    <a:lstStyle/>
                    <a:p>
                      <a:pPr>
                        <a:lnSpc>
                          <a:spcPct val="105000"/>
                        </a:lnSpc>
                        <a:spcAft>
                          <a:spcPts val="0"/>
                        </a:spcAft>
                      </a:pPr>
                      <a:r>
                        <a:rPr lang="ru-RU" sz="1300" dirty="0">
                          <a:latin typeface="Times New Roman"/>
                          <a:ea typeface="Calibri"/>
                          <a:cs typeface="Times New Roman"/>
                        </a:rPr>
                        <a:t>а) при повышении нагрузки </a:t>
                      </a:r>
                      <a:r>
                        <a:rPr lang="ru-RU" sz="1300" dirty="0" smtClean="0">
                          <a:latin typeface="Times New Roman"/>
                          <a:ea typeface="Calibri"/>
                          <a:cs typeface="Times New Roman"/>
                        </a:rPr>
                        <a:t>входящих </a:t>
                      </a:r>
                      <a:r>
                        <a:rPr lang="ru-RU" sz="1300" dirty="0">
                          <a:latin typeface="Times New Roman"/>
                          <a:ea typeface="Calibri"/>
                          <a:cs typeface="Times New Roman"/>
                        </a:rPr>
                        <a:t>вызовов на службу </a:t>
                      </a:r>
                      <a:r>
                        <a:rPr lang="ru-RU" sz="1300" dirty="0" smtClean="0">
                          <a:latin typeface="Times New Roman"/>
                          <a:ea typeface="Calibri"/>
                          <a:cs typeface="Times New Roman"/>
                        </a:rPr>
                        <a:t>технической </a:t>
                      </a:r>
                      <a:r>
                        <a:rPr lang="ru-RU" sz="1300" dirty="0">
                          <a:latin typeface="Times New Roman"/>
                          <a:ea typeface="Calibri"/>
                          <a:cs typeface="Times New Roman"/>
                        </a:rPr>
                        <a:t>поддержки, руководство компании может </a:t>
                      </a:r>
                      <a:r>
                        <a:rPr lang="ru-RU" sz="1300" dirty="0" smtClean="0">
                          <a:latin typeface="Times New Roman"/>
                          <a:ea typeface="Calibri"/>
                          <a:cs typeface="Times New Roman"/>
                        </a:rPr>
                        <a:t>видоизменить</a:t>
                      </a:r>
                      <a:r>
                        <a:rPr lang="ru-RU" sz="1300" baseline="0" dirty="0" smtClean="0">
                          <a:latin typeface="Calibri"/>
                          <a:ea typeface="Calibri"/>
                          <a:cs typeface="Times New Roman"/>
                        </a:rPr>
                        <a:t> </a:t>
                      </a:r>
                      <a:r>
                        <a:rPr lang="ru-RU" sz="1300" dirty="0" smtClean="0">
                          <a:latin typeface="Times New Roman"/>
                          <a:ea typeface="Calibri"/>
                          <a:cs typeface="Times New Roman"/>
                        </a:rPr>
                        <a:t>форму </a:t>
                      </a:r>
                      <a:r>
                        <a:rPr lang="ru-RU" sz="1300" dirty="0">
                          <a:latin typeface="Times New Roman"/>
                          <a:ea typeface="Calibri"/>
                          <a:cs typeface="Times New Roman"/>
                        </a:rPr>
                        <a:t>практики на линии нового </a:t>
                      </a:r>
                      <a:r>
                        <a:rPr lang="ru-RU" sz="1300" dirty="0" smtClean="0">
                          <a:latin typeface="Times New Roman"/>
                          <a:ea typeface="Calibri"/>
                          <a:cs typeface="Times New Roman"/>
                        </a:rPr>
                        <a:t> сотрудника</a:t>
                      </a:r>
                      <a:r>
                        <a:rPr lang="ru-RU" sz="1300" dirty="0">
                          <a:latin typeface="Times New Roman"/>
                          <a:ea typeface="Calibri"/>
                          <a:cs typeface="Times New Roman"/>
                        </a:rPr>
                        <a:t>;</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б) преждевременное слияние </a:t>
                      </a:r>
                      <a:r>
                        <a:rPr lang="ru-RU" sz="1300" dirty="0" smtClean="0">
                          <a:latin typeface="Times New Roman"/>
                          <a:ea typeface="Calibri"/>
                          <a:cs typeface="Times New Roman"/>
                        </a:rPr>
                        <a:t> филиалов </a:t>
                      </a:r>
                      <a:r>
                        <a:rPr lang="ru-RU" sz="1300" dirty="0">
                          <a:latin typeface="Times New Roman"/>
                          <a:ea typeface="Calibri"/>
                          <a:cs typeface="Times New Roman"/>
                        </a:rPr>
                        <a:t>в </a:t>
                      </a:r>
                      <a:r>
                        <a:rPr lang="ru-RU" sz="1300" dirty="0" err="1">
                          <a:latin typeface="Times New Roman"/>
                          <a:ea typeface="Calibri"/>
                          <a:cs typeface="Times New Roman"/>
                        </a:rPr>
                        <a:t>макрорегиональный</a:t>
                      </a:r>
                      <a:r>
                        <a:rPr lang="ru-RU" sz="1300" dirty="0">
                          <a:latin typeface="Times New Roman"/>
                          <a:ea typeface="Calibri"/>
                          <a:cs typeface="Times New Roman"/>
                        </a:rPr>
                        <a:t> </a:t>
                      </a:r>
                      <a:r>
                        <a:rPr lang="ru-RU" sz="1300" baseline="0" dirty="0" smtClean="0">
                          <a:latin typeface="Calibri"/>
                          <a:ea typeface="Calibri"/>
                          <a:cs typeface="Times New Roman"/>
                        </a:rPr>
                        <a:t> </a:t>
                      </a:r>
                      <a:r>
                        <a:rPr lang="ru-RU" sz="1300" dirty="0" smtClean="0">
                          <a:latin typeface="Times New Roman"/>
                          <a:ea typeface="Calibri"/>
                          <a:cs typeface="Times New Roman"/>
                        </a:rPr>
                        <a:t>филиал </a:t>
                      </a:r>
                      <a:r>
                        <a:rPr lang="ru-RU" sz="1300" dirty="0">
                          <a:latin typeface="Times New Roman"/>
                          <a:ea typeface="Calibri"/>
                          <a:cs typeface="Times New Roman"/>
                        </a:rPr>
                        <a:t>может привести к </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сокращению тематик обучения.</a:t>
                      </a:r>
                      <a:endParaRPr lang="ru-RU" sz="1300" dirty="0">
                        <a:latin typeface="Calibri"/>
                        <a:ea typeface="Calibri"/>
                        <a:cs typeface="Times New Roman"/>
                      </a:endParaRPr>
                    </a:p>
                  </a:txBody>
                  <a:tcPr marL="68580" marR="68580" marT="0" marB="0"/>
                </a:tc>
              </a:tr>
              <a:tr h="3086152">
                <a:tc>
                  <a:txBody>
                    <a:bodyPr/>
                    <a:lstStyle/>
                    <a:p>
                      <a:pPr>
                        <a:lnSpc>
                          <a:spcPct val="115000"/>
                        </a:lnSpc>
                        <a:spcAft>
                          <a:spcPts val="0"/>
                        </a:spcAft>
                      </a:pPr>
                      <a:r>
                        <a:rPr lang="ru-RU" sz="1800" dirty="0">
                          <a:latin typeface="Times New Roman"/>
                          <a:ea typeface="Calibri"/>
                          <a:cs typeface="Times New Roman"/>
                        </a:rPr>
                        <a:t>Слабые стороны</a:t>
                      </a:r>
                      <a:endParaRPr lang="ru-RU" sz="1800" dirty="0">
                        <a:latin typeface="Calibri"/>
                        <a:ea typeface="Calibri"/>
                        <a:cs typeface="Times New Roman"/>
                      </a:endParaRPr>
                    </a:p>
                  </a:txBody>
                  <a:tcPr marL="68580" marR="68580" marT="0" marB="0" anchor="ctr"/>
                </a:tc>
                <a:tc>
                  <a:txBody>
                    <a:bodyPr/>
                    <a:lstStyle/>
                    <a:p>
                      <a:pPr>
                        <a:lnSpc>
                          <a:spcPct val="105000"/>
                        </a:lnSpc>
                        <a:spcAft>
                          <a:spcPts val="0"/>
                        </a:spcAft>
                      </a:pPr>
                      <a:r>
                        <a:rPr lang="ru-RU" sz="1300" dirty="0">
                          <a:latin typeface="Times New Roman"/>
                          <a:ea typeface="Calibri"/>
                          <a:cs typeface="Times New Roman"/>
                        </a:rPr>
                        <a:t>а) за счет проведения обучения </a:t>
                      </a:r>
                      <a:r>
                        <a:rPr lang="ru-RU" sz="1300" baseline="0" dirty="0" smtClean="0">
                          <a:latin typeface="Calibri"/>
                          <a:ea typeface="Calibri"/>
                          <a:cs typeface="Times New Roman"/>
                        </a:rPr>
                        <a:t> </a:t>
                      </a:r>
                      <a:r>
                        <a:rPr lang="ru-RU" sz="1300" dirty="0" smtClean="0">
                          <a:latin typeface="Times New Roman"/>
                          <a:ea typeface="Calibri"/>
                          <a:cs typeface="Times New Roman"/>
                        </a:rPr>
                        <a:t>параллельно </a:t>
                      </a:r>
                      <a:r>
                        <a:rPr lang="ru-RU" sz="1300" dirty="0">
                          <a:latin typeface="Times New Roman"/>
                          <a:ea typeface="Calibri"/>
                          <a:cs typeface="Times New Roman"/>
                        </a:rPr>
                        <a:t>двумя-тремя </a:t>
                      </a:r>
                      <a:r>
                        <a:rPr lang="ru-RU" sz="1300" baseline="0" dirty="0" smtClean="0">
                          <a:latin typeface="Calibri"/>
                          <a:ea typeface="Calibri"/>
                          <a:cs typeface="Times New Roman"/>
                        </a:rPr>
                        <a:t> </a:t>
                      </a:r>
                      <a:r>
                        <a:rPr lang="ru-RU" sz="1300" dirty="0" smtClean="0">
                          <a:latin typeface="Times New Roman"/>
                          <a:ea typeface="Calibri"/>
                          <a:cs typeface="Times New Roman"/>
                        </a:rPr>
                        <a:t>группами </a:t>
                      </a:r>
                      <a:r>
                        <a:rPr lang="ru-RU" sz="1300" dirty="0">
                          <a:latin typeface="Times New Roman"/>
                          <a:ea typeface="Calibri"/>
                          <a:cs typeface="Times New Roman"/>
                        </a:rPr>
                        <a:t>можно сократить время </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обучения сотрудников и сократить </a:t>
                      </a:r>
                      <a:r>
                        <a:rPr lang="ru-RU" sz="1300" dirty="0" smtClean="0">
                          <a:latin typeface="Times New Roman"/>
                          <a:ea typeface="Calibri"/>
                          <a:cs typeface="Times New Roman"/>
                        </a:rPr>
                        <a:t>количество </a:t>
                      </a:r>
                      <a:r>
                        <a:rPr lang="ru-RU" sz="1300" dirty="0">
                          <a:latin typeface="Times New Roman"/>
                          <a:ea typeface="Calibri"/>
                          <a:cs typeface="Times New Roman"/>
                        </a:rPr>
                        <a:t>обучающихся в группе;</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б) за счет обучения небольшими </a:t>
                      </a:r>
                      <a:r>
                        <a:rPr lang="ru-RU" sz="1300" dirty="0" smtClean="0">
                          <a:latin typeface="Times New Roman"/>
                          <a:ea typeface="Calibri"/>
                          <a:cs typeface="Times New Roman"/>
                        </a:rPr>
                        <a:t>группами</a:t>
                      </a:r>
                      <a:r>
                        <a:rPr lang="ru-RU" sz="1300" baseline="0" dirty="0" smtClean="0">
                          <a:latin typeface="Times New Roman"/>
                          <a:ea typeface="Calibri"/>
                          <a:cs typeface="Times New Roman"/>
                        </a:rPr>
                        <a:t> </a:t>
                      </a:r>
                      <a:r>
                        <a:rPr lang="ru-RU" sz="1300" dirty="0" smtClean="0">
                          <a:latin typeface="Times New Roman"/>
                          <a:ea typeface="Calibri"/>
                          <a:cs typeface="Times New Roman"/>
                        </a:rPr>
                        <a:t>можно </a:t>
                      </a:r>
                      <a:r>
                        <a:rPr lang="ru-RU" sz="1300" dirty="0">
                          <a:latin typeface="Times New Roman"/>
                          <a:ea typeface="Calibri"/>
                          <a:cs typeface="Times New Roman"/>
                        </a:rPr>
                        <a:t>повысить уровень </a:t>
                      </a:r>
                      <a:r>
                        <a:rPr lang="ru-RU" sz="1300" baseline="0" dirty="0" smtClean="0">
                          <a:latin typeface="Calibri"/>
                          <a:ea typeface="Calibri"/>
                          <a:cs typeface="Times New Roman"/>
                        </a:rPr>
                        <a:t> </a:t>
                      </a:r>
                      <a:r>
                        <a:rPr lang="ru-RU" sz="1300" dirty="0" smtClean="0">
                          <a:latin typeface="Times New Roman"/>
                          <a:ea typeface="Calibri"/>
                          <a:cs typeface="Times New Roman"/>
                        </a:rPr>
                        <a:t>квалификации </a:t>
                      </a:r>
                      <a:r>
                        <a:rPr lang="ru-RU" sz="1300" dirty="0">
                          <a:latin typeface="Times New Roman"/>
                          <a:ea typeface="Calibri"/>
                          <a:cs typeface="Times New Roman"/>
                        </a:rPr>
                        <a:t>сотрудников на выходе;</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в) за счет внедрения автоматизированной </a:t>
                      </a:r>
                      <a:r>
                        <a:rPr lang="ru-RU" sz="1300" dirty="0" smtClean="0">
                          <a:latin typeface="Times New Roman"/>
                          <a:ea typeface="Calibri"/>
                          <a:cs typeface="Times New Roman"/>
                        </a:rPr>
                        <a:t>системы </a:t>
                      </a:r>
                      <a:r>
                        <a:rPr lang="ru-RU" sz="1300" dirty="0">
                          <a:latin typeface="Times New Roman"/>
                          <a:ea typeface="Calibri"/>
                          <a:cs typeface="Times New Roman"/>
                        </a:rPr>
                        <a:t>обучения можно сократить </a:t>
                      </a:r>
                      <a:r>
                        <a:rPr lang="ru-RU" sz="1300" dirty="0" smtClean="0">
                          <a:latin typeface="Times New Roman"/>
                          <a:ea typeface="Calibri"/>
                          <a:cs typeface="Times New Roman"/>
                        </a:rPr>
                        <a:t>зависимость </a:t>
                      </a:r>
                      <a:r>
                        <a:rPr lang="ru-RU" sz="1300" dirty="0">
                          <a:latin typeface="Times New Roman"/>
                          <a:ea typeface="Calibri"/>
                          <a:cs typeface="Times New Roman"/>
                        </a:rPr>
                        <a:t>стиля работы нового </a:t>
                      </a:r>
                      <a:r>
                        <a:rPr lang="ru-RU" sz="1300" dirty="0" smtClean="0">
                          <a:latin typeface="Times New Roman"/>
                          <a:ea typeface="Calibri"/>
                          <a:cs typeface="Times New Roman"/>
                        </a:rPr>
                        <a:t>сотрудника</a:t>
                      </a:r>
                      <a:r>
                        <a:rPr lang="ru-RU" sz="1300" baseline="0" dirty="0" smtClean="0">
                          <a:latin typeface="Times New Roman"/>
                          <a:ea typeface="Calibri"/>
                          <a:cs typeface="Times New Roman"/>
                        </a:rPr>
                        <a:t> </a:t>
                      </a:r>
                      <a:r>
                        <a:rPr lang="ru-RU" sz="1300" dirty="0" smtClean="0">
                          <a:latin typeface="Times New Roman"/>
                          <a:ea typeface="Calibri"/>
                          <a:cs typeface="Times New Roman"/>
                        </a:rPr>
                        <a:t>от </a:t>
                      </a:r>
                      <a:r>
                        <a:rPr lang="ru-RU" sz="1300" dirty="0">
                          <a:latin typeface="Times New Roman"/>
                          <a:ea typeface="Calibri"/>
                          <a:cs typeface="Times New Roman"/>
                        </a:rPr>
                        <a:t>стиля работы наставника, </a:t>
                      </a:r>
                      <a:r>
                        <a:rPr lang="ru-RU" sz="1300" dirty="0" smtClean="0">
                          <a:latin typeface="Times New Roman"/>
                          <a:ea typeface="Calibri"/>
                          <a:cs typeface="Times New Roman"/>
                        </a:rPr>
                        <a:t>а </a:t>
                      </a:r>
                      <a:r>
                        <a:rPr lang="ru-RU" sz="1300" dirty="0">
                          <a:latin typeface="Times New Roman"/>
                          <a:ea typeface="Calibri"/>
                          <a:cs typeface="Times New Roman"/>
                        </a:rPr>
                        <a:t>также увеличить количество аттестаций;</a:t>
                      </a:r>
                      <a:endParaRPr lang="ru-RU" sz="1300" dirty="0">
                        <a:latin typeface="Calibri"/>
                        <a:ea typeface="Calibri"/>
                        <a:cs typeface="Times New Roman"/>
                      </a:endParaRPr>
                    </a:p>
                    <a:p>
                      <a:pPr>
                        <a:lnSpc>
                          <a:spcPct val="105000"/>
                        </a:lnSpc>
                        <a:spcAft>
                          <a:spcPts val="0"/>
                        </a:spcAft>
                      </a:pPr>
                      <a:r>
                        <a:rPr lang="ru-RU" sz="1300" dirty="0" err="1">
                          <a:latin typeface="Times New Roman"/>
                          <a:ea typeface="Calibri"/>
                          <a:cs typeface="Times New Roman"/>
                        </a:rPr>
                        <a:t>д</a:t>
                      </a:r>
                      <a:r>
                        <a:rPr lang="ru-RU" sz="1300" dirty="0">
                          <a:latin typeface="Times New Roman"/>
                          <a:ea typeface="Calibri"/>
                          <a:cs typeface="Times New Roman"/>
                        </a:rPr>
                        <a:t>) за счет изменения в </a:t>
                      </a:r>
                      <a:r>
                        <a:rPr lang="ru-RU" sz="1300" dirty="0" smtClean="0">
                          <a:latin typeface="Times New Roman"/>
                          <a:ea typeface="Calibri"/>
                          <a:cs typeface="Times New Roman"/>
                        </a:rPr>
                        <a:t>штатном</a:t>
                      </a:r>
                      <a:r>
                        <a:rPr lang="ru-RU" sz="1300" baseline="0" dirty="0" smtClean="0">
                          <a:latin typeface="Calibri"/>
                          <a:ea typeface="Calibri"/>
                          <a:cs typeface="Times New Roman"/>
                        </a:rPr>
                        <a:t> </a:t>
                      </a:r>
                      <a:r>
                        <a:rPr lang="ru-RU" sz="1300" dirty="0" smtClean="0">
                          <a:latin typeface="Times New Roman"/>
                          <a:ea typeface="Calibri"/>
                          <a:cs typeface="Times New Roman"/>
                        </a:rPr>
                        <a:t>расписании организации, открытие</a:t>
                      </a:r>
                      <a:r>
                        <a:rPr lang="ru-RU" sz="1300" baseline="0" dirty="0" smtClean="0">
                          <a:latin typeface="Times New Roman"/>
                          <a:ea typeface="Calibri"/>
                          <a:cs typeface="Times New Roman"/>
                        </a:rPr>
                        <a:t> новых должностей – специалистов группы обучения.</a:t>
                      </a:r>
                      <a:endParaRPr lang="ru-RU" sz="1300" dirty="0">
                        <a:latin typeface="Calibri"/>
                        <a:ea typeface="Calibri"/>
                        <a:cs typeface="Times New Roman"/>
                      </a:endParaRPr>
                    </a:p>
                  </a:txBody>
                  <a:tcPr marL="68580" marR="68580" marT="0" marB="0"/>
                </a:tc>
                <a:tc>
                  <a:txBody>
                    <a:bodyPr/>
                    <a:lstStyle/>
                    <a:p>
                      <a:pPr>
                        <a:lnSpc>
                          <a:spcPct val="105000"/>
                        </a:lnSpc>
                        <a:spcAft>
                          <a:spcPts val="0"/>
                        </a:spcAft>
                      </a:pPr>
                      <a:r>
                        <a:rPr lang="ru-RU" sz="1300" dirty="0">
                          <a:latin typeface="Times New Roman"/>
                          <a:ea typeface="Calibri"/>
                          <a:cs typeface="Times New Roman"/>
                        </a:rPr>
                        <a:t>а) необходимо сократить время </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обучения новых сотрудников, для того чтобы предотвратить угрозу </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повышения нагрузки на службу </a:t>
                      </a:r>
                      <a:endParaRPr lang="ru-RU" sz="1300" dirty="0">
                        <a:latin typeface="Calibri"/>
                        <a:ea typeface="Calibri"/>
                        <a:cs typeface="Times New Roman"/>
                      </a:endParaRPr>
                    </a:p>
                    <a:p>
                      <a:pPr>
                        <a:lnSpc>
                          <a:spcPct val="105000"/>
                        </a:lnSpc>
                        <a:spcAft>
                          <a:spcPts val="0"/>
                        </a:spcAft>
                      </a:pPr>
                      <a:r>
                        <a:rPr lang="ru-RU" sz="1300" dirty="0">
                          <a:latin typeface="Times New Roman"/>
                          <a:ea typeface="Calibri"/>
                          <a:cs typeface="Times New Roman"/>
                        </a:rPr>
                        <a:t>технической поддержки. </a:t>
                      </a:r>
                      <a:endParaRPr lang="ru-RU" sz="13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Анализ показателей эффективности бизнес-процесса</a:t>
            </a:r>
            <a:endParaRPr lang="ru-RU" dirty="0"/>
          </a:p>
        </p:txBody>
      </p:sp>
      <p:graphicFrame>
        <p:nvGraphicFramePr>
          <p:cNvPr id="4" name="Таблица 3"/>
          <p:cNvGraphicFramePr>
            <a:graphicFrameLocks noGrp="1"/>
          </p:cNvGraphicFramePr>
          <p:nvPr/>
        </p:nvGraphicFramePr>
        <p:xfrm>
          <a:off x="395536" y="1700808"/>
          <a:ext cx="8280920" cy="4925357"/>
        </p:xfrm>
        <a:graphic>
          <a:graphicData uri="http://schemas.openxmlformats.org/drawingml/2006/table">
            <a:tbl>
              <a:tblPr/>
              <a:tblGrid>
                <a:gridCol w="570968"/>
                <a:gridCol w="478461"/>
                <a:gridCol w="478461"/>
                <a:gridCol w="704358"/>
                <a:gridCol w="1296144"/>
                <a:gridCol w="1098588"/>
                <a:gridCol w="943494"/>
                <a:gridCol w="1342294"/>
                <a:gridCol w="870383"/>
                <a:gridCol w="497769"/>
              </a:tblGrid>
              <a:tr h="948834">
                <a:tc>
                  <a:txBody>
                    <a:bodyPr/>
                    <a:lstStyle/>
                    <a:p>
                      <a:pPr algn="ctr">
                        <a:lnSpc>
                          <a:spcPct val="115000"/>
                        </a:lnSpc>
                        <a:spcAft>
                          <a:spcPts val="0"/>
                        </a:spcAft>
                      </a:pPr>
                      <a:r>
                        <a:rPr lang="ru-RU" sz="1600" dirty="0" smtClean="0">
                          <a:latin typeface="Times New Roman"/>
                          <a:ea typeface="Calibri"/>
                          <a:cs typeface="Times New Roman"/>
                        </a:rPr>
                        <a:t>Т1</a:t>
                      </a: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Т2</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Т3</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dirty="0" smtClean="0">
                          <a:latin typeface="Times New Roman"/>
                          <a:ea typeface="Calibri"/>
                          <a:cs typeface="Times New Roman"/>
                        </a:rPr>
                        <a:t>FCR</a:t>
                      </a:r>
                      <a:r>
                        <a:rPr lang="ru-RU" sz="1600" dirty="0" smtClean="0">
                          <a:latin typeface="Times New Roman"/>
                          <a:ea typeface="Calibri"/>
                          <a:cs typeface="Times New Roman"/>
                        </a:rPr>
                        <a:t> (70%) </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Процент</a:t>
                      </a:r>
                      <a:endParaRPr lang="ru-RU" sz="1600" dirty="0">
                        <a:latin typeface="Calibri"/>
                        <a:ea typeface="Calibri"/>
                        <a:cs typeface="Times New Roman"/>
                      </a:endParaRPr>
                    </a:p>
                    <a:p>
                      <a:pPr algn="ctr">
                        <a:lnSpc>
                          <a:spcPct val="115000"/>
                        </a:lnSpc>
                        <a:spcAft>
                          <a:spcPts val="0"/>
                        </a:spcAft>
                      </a:pPr>
                      <a:r>
                        <a:rPr lang="ru-RU" sz="1600" dirty="0">
                          <a:latin typeface="Times New Roman"/>
                          <a:ea typeface="Calibri"/>
                          <a:cs typeface="Times New Roman"/>
                        </a:rPr>
                        <a:t>повторных </a:t>
                      </a:r>
                      <a:r>
                        <a:rPr lang="ru-RU" sz="1600" dirty="0" smtClean="0">
                          <a:latin typeface="Times New Roman"/>
                          <a:ea typeface="Calibri"/>
                          <a:cs typeface="Times New Roman"/>
                        </a:rPr>
                        <a:t>обращений (</a:t>
                      </a:r>
                      <a:r>
                        <a:rPr lang="en-US" sz="1600" dirty="0" smtClean="0">
                          <a:latin typeface="Times New Roman"/>
                          <a:ea typeface="Calibri"/>
                          <a:cs typeface="Times New Roman"/>
                        </a:rPr>
                        <a:t>≤</a:t>
                      </a:r>
                      <a:r>
                        <a:rPr lang="en-US" sz="1600" baseline="0" dirty="0" smtClean="0">
                          <a:latin typeface="Times New Roman"/>
                          <a:ea typeface="Calibri"/>
                          <a:cs typeface="Times New Roman"/>
                        </a:rPr>
                        <a:t> 10%)</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Кол-во принятых </a:t>
                      </a:r>
                      <a:r>
                        <a:rPr lang="ru-RU" sz="1600" dirty="0" smtClean="0">
                          <a:latin typeface="Times New Roman"/>
                          <a:ea typeface="Calibri"/>
                          <a:cs typeface="Times New Roman"/>
                        </a:rPr>
                        <a:t>вызовов</a:t>
                      </a:r>
                      <a:r>
                        <a:rPr lang="en-US" sz="1600" dirty="0" smtClean="0">
                          <a:latin typeface="Times New Roman"/>
                          <a:ea typeface="Calibri"/>
                          <a:cs typeface="Times New Roman"/>
                        </a:rPr>
                        <a:t> </a:t>
                      </a:r>
                    </a:p>
                    <a:p>
                      <a:pPr algn="ctr">
                        <a:lnSpc>
                          <a:spcPct val="115000"/>
                        </a:lnSpc>
                        <a:spcAft>
                          <a:spcPts val="0"/>
                        </a:spcAft>
                      </a:pPr>
                      <a:r>
                        <a:rPr lang="en-US" sz="1600" dirty="0" smtClean="0">
                          <a:latin typeface="Times New Roman"/>
                          <a:ea typeface="Calibri"/>
                          <a:cs typeface="Times New Roman"/>
                        </a:rPr>
                        <a:t>(≥ </a:t>
                      </a:r>
                      <a:r>
                        <a:rPr lang="ru-RU" sz="1600" dirty="0" smtClean="0">
                          <a:latin typeface="Times New Roman"/>
                          <a:ea typeface="Calibri"/>
                          <a:cs typeface="Times New Roman"/>
                        </a:rPr>
                        <a:t>240</a:t>
                      </a:r>
                      <a:r>
                        <a:rPr lang="en-US" sz="1600" dirty="0" smtClean="0">
                          <a:latin typeface="Times New Roman"/>
                          <a:ea typeface="Calibri"/>
                          <a:cs typeface="Times New Roman"/>
                        </a:rPr>
                        <a:t>)</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Среднее время </a:t>
                      </a:r>
                      <a:r>
                        <a:rPr lang="ru-RU" sz="1600" dirty="0" smtClean="0">
                          <a:latin typeface="Times New Roman"/>
                          <a:ea typeface="Calibri"/>
                          <a:cs typeface="Times New Roman"/>
                        </a:rPr>
                        <a:t>диалога</a:t>
                      </a:r>
                      <a:r>
                        <a:rPr lang="en-US" sz="1600" dirty="0" smtClean="0">
                          <a:latin typeface="Times New Roman"/>
                          <a:ea typeface="Calibri"/>
                          <a:cs typeface="Times New Roman"/>
                        </a:rPr>
                        <a:t> (≤ 6</a:t>
                      </a:r>
                      <a:r>
                        <a:rPr lang="ru-RU" sz="1600" dirty="0" smtClean="0">
                          <a:latin typeface="Times New Roman"/>
                          <a:ea typeface="Calibri"/>
                          <a:cs typeface="Times New Roman"/>
                        </a:rPr>
                        <a:t>:00)</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smtClean="0">
                          <a:latin typeface="Times New Roman"/>
                          <a:ea typeface="Calibri"/>
                          <a:cs typeface="Times New Roman"/>
                        </a:rPr>
                        <a:t>Процент «удержания» (≤ 40%)</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Время на</a:t>
                      </a:r>
                      <a:endParaRPr lang="ru-RU" sz="1600" dirty="0">
                        <a:latin typeface="Calibri"/>
                        <a:ea typeface="Calibri"/>
                        <a:cs typeface="Times New Roman"/>
                      </a:endParaRPr>
                    </a:p>
                    <a:p>
                      <a:pPr algn="ctr">
                        <a:lnSpc>
                          <a:spcPct val="115000"/>
                        </a:lnSpc>
                        <a:spcAft>
                          <a:spcPts val="0"/>
                        </a:spcAft>
                      </a:pPr>
                      <a:r>
                        <a:rPr lang="ru-RU" sz="1600" dirty="0" smtClean="0">
                          <a:latin typeface="Times New Roman"/>
                          <a:ea typeface="Calibri"/>
                          <a:cs typeface="Times New Roman"/>
                        </a:rPr>
                        <a:t>линии</a:t>
                      </a:r>
                      <a:r>
                        <a:rPr lang="ru-RU" sz="1600" baseline="0" dirty="0" smtClean="0">
                          <a:latin typeface="Times New Roman"/>
                          <a:ea typeface="Calibri"/>
                          <a:cs typeface="Times New Roman"/>
                        </a:rPr>
                        <a:t> (≥ 38 ч)</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Т</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278">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3</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28</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19,05</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200</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5:33</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29:27</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278">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3</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41</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14,71</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193</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6:41</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66</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26:14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278">
                <a:tc>
                  <a:txBody>
                    <a:bodyPr/>
                    <a:lstStyle/>
                    <a:p>
                      <a:pPr algn="ctr">
                        <a:lnSpc>
                          <a:spcPct val="115000"/>
                        </a:lnSpc>
                        <a:spcAft>
                          <a:spcPts val="0"/>
                        </a:spcAft>
                      </a:pPr>
                      <a:r>
                        <a:rPr lang="ru-RU" sz="1600">
                          <a:latin typeface="Times New Roman"/>
                          <a:ea typeface="Calibri"/>
                          <a:cs typeface="Times New Roman"/>
                        </a:rPr>
                        <a:t>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26</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16,67</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235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5:55</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47</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29:04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566">
                <a:tc>
                  <a:txBody>
                    <a:bodyPr/>
                    <a:lstStyle/>
                    <a:p>
                      <a:pPr algn="ctr">
                        <a:lnSpc>
                          <a:spcPct val="115000"/>
                        </a:lnSpc>
                        <a:spcAft>
                          <a:spcPts val="0"/>
                        </a:spcAft>
                      </a:pPr>
                      <a:r>
                        <a:rPr lang="ru-RU" sz="1600">
                          <a:latin typeface="Times New Roman"/>
                          <a:ea typeface="Calibri"/>
                          <a:cs typeface="Times New Roman"/>
                        </a:rPr>
                        <a:t>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26</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26,67</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265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5:18</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80</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31:31</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4</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278">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12</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15,00</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173</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4:56</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61</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25:22</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5</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278">
                <a:tc>
                  <a:txBody>
                    <a:bodyPr/>
                    <a:lstStyle/>
                    <a:p>
                      <a:pPr algn="ctr">
                        <a:lnSpc>
                          <a:spcPct val="115000"/>
                        </a:lnSpc>
                        <a:spcAft>
                          <a:spcPts val="0"/>
                        </a:spcAft>
                      </a:pPr>
                      <a:r>
                        <a:rPr lang="ru-RU" sz="1600">
                          <a:latin typeface="Times New Roman"/>
                          <a:ea typeface="Calibri"/>
                          <a:cs typeface="Times New Roman"/>
                        </a:rPr>
                        <a:t>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3</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50</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16,67</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205</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6:36</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69</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32:24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5</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346">
                <a:tc>
                  <a:txBody>
                    <a:bodyPr/>
                    <a:lstStyle/>
                    <a:p>
                      <a:pPr algn="ctr">
                        <a:lnSpc>
                          <a:spcPct val="115000"/>
                        </a:lnSpc>
                        <a:spcAft>
                          <a:spcPts val="0"/>
                        </a:spcAft>
                      </a:pPr>
                      <a:r>
                        <a:rPr lang="ru-RU" sz="1600">
                          <a:latin typeface="Times New Roman"/>
                          <a:ea typeface="Calibri"/>
                          <a:cs typeface="Times New Roman"/>
                        </a:rPr>
                        <a:t>3</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20</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20,00</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242</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6:22</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58</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latin typeface="Times New Roman"/>
                          <a:ea typeface="Calibri"/>
                          <a:cs typeface="Times New Roman"/>
                        </a:rPr>
                        <a:t>29:42</a:t>
                      </a:r>
                      <a:endParaRPr lang="ru-RU" sz="160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latin typeface="Times New Roman"/>
                          <a:ea typeface="Calibri"/>
                          <a:cs typeface="Times New Roman"/>
                        </a:rPr>
                        <a:t>5</a:t>
                      </a:r>
                      <a:endParaRPr lang="ru-RU" sz="1600" dirty="0">
                        <a:latin typeface="Calibri"/>
                        <a:ea typeface="Calibri"/>
                        <a:cs typeface="Times New Roman"/>
                      </a:endParaRPr>
                    </a:p>
                  </a:txBody>
                  <a:tcPr marL="67887" marR="678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1391">
                <a:tc gridSpan="10">
                  <a:txBody>
                    <a:bodyPr/>
                    <a:lstStyle/>
                    <a:p>
                      <a:pPr indent="450215" algn="just">
                        <a:lnSpc>
                          <a:spcPct val="115000"/>
                        </a:lnSpc>
                        <a:spcAft>
                          <a:spcPts val="0"/>
                        </a:spcAft>
                      </a:pPr>
                      <a:r>
                        <a:rPr lang="ru-RU" sz="1600" dirty="0">
                          <a:latin typeface="Times New Roman"/>
                          <a:ea typeface="Calibri"/>
                          <a:cs typeface="Times New Roman"/>
                        </a:rPr>
                        <a:t>Примечания</a:t>
                      </a:r>
                      <a:endParaRPr lang="ru-RU" sz="1600" dirty="0">
                        <a:latin typeface="Calibri"/>
                        <a:ea typeface="Calibri"/>
                        <a:cs typeface="Times New Roman"/>
                      </a:endParaRPr>
                    </a:p>
                    <a:p>
                      <a:pPr indent="450215" algn="just">
                        <a:lnSpc>
                          <a:spcPct val="115000"/>
                        </a:lnSpc>
                        <a:spcAft>
                          <a:spcPts val="0"/>
                        </a:spcAft>
                      </a:pPr>
                      <a:r>
                        <a:rPr lang="ru-RU" sz="1600" dirty="0">
                          <a:latin typeface="Times New Roman"/>
                          <a:ea typeface="Calibri"/>
                          <a:cs typeface="Times New Roman"/>
                        </a:rPr>
                        <a:t>1 Т1 – процесс «Опрос обучающихся, прохождение практикума</a:t>
                      </a:r>
                      <a:r>
                        <a:rPr lang="ru-RU" sz="1600" dirty="0" smtClean="0">
                          <a:latin typeface="Times New Roman"/>
                          <a:ea typeface="Calibri"/>
                          <a:cs typeface="Times New Roman"/>
                        </a:rPr>
                        <a:t>» (цель</a:t>
                      </a:r>
                      <a:r>
                        <a:rPr lang="ru-RU" sz="1600" baseline="0" dirty="0" smtClean="0">
                          <a:latin typeface="Times New Roman"/>
                          <a:ea typeface="Calibri"/>
                          <a:cs typeface="Times New Roman"/>
                        </a:rPr>
                        <a:t> 4-5)</a:t>
                      </a:r>
                      <a:r>
                        <a:rPr lang="ru-RU" sz="1600" dirty="0" smtClean="0">
                          <a:latin typeface="Times New Roman"/>
                          <a:ea typeface="Calibri"/>
                          <a:cs typeface="Times New Roman"/>
                        </a:rPr>
                        <a:t>; </a:t>
                      </a:r>
                      <a:endParaRPr lang="ru-RU" sz="1600" dirty="0">
                        <a:latin typeface="Calibri"/>
                        <a:ea typeface="Calibri"/>
                        <a:cs typeface="Times New Roman"/>
                      </a:endParaRPr>
                    </a:p>
                    <a:p>
                      <a:pPr indent="450215" algn="just">
                        <a:lnSpc>
                          <a:spcPct val="115000"/>
                        </a:lnSpc>
                        <a:spcAft>
                          <a:spcPts val="0"/>
                        </a:spcAft>
                      </a:pPr>
                      <a:r>
                        <a:rPr lang="ru-RU" sz="1600" dirty="0">
                          <a:latin typeface="Times New Roman"/>
                          <a:ea typeface="Calibri"/>
                          <a:cs typeface="Times New Roman"/>
                        </a:rPr>
                        <a:t>2 Т2 – процесс «Прохождение обучающимися ситуационной игры</a:t>
                      </a:r>
                      <a:r>
                        <a:rPr lang="ru-RU" sz="1600" dirty="0" smtClean="0">
                          <a:latin typeface="Times New Roman"/>
                          <a:ea typeface="Calibri"/>
                          <a:cs typeface="Times New Roman"/>
                        </a:rPr>
                        <a:t>» (цель</a:t>
                      </a:r>
                      <a:r>
                        <a:rPr lang="ru-RU" sz="1600" baseline="0" dirty="0" smtClean="0">
                          <a:latin typeface="Times New Roman"/>
                          <a:ea typeface="Calibri"/>
                          <a:cs typeface="Times New Roman"/>
                        </a:rPr>
                        <a:t> 4-5)</a:t>
                      </a:r>
                      <a:r>
                        <a:rPr lang="ru-RU" sz="1600" dirty="0" smtClean="0">
                          <a:latin typeface="Times New Roman"/>
                          <a:ea typeface="Calibri"/>
                          <a:cs typeface="Times New Roman"/>
                        </a:rPr>
                        <a:t>;</a:t>
                      </a:r>
                      <a:endParaRPr lang="ru-RU" sz="1600" dirty="0">
                        <a:latin typeface="Calibri"/>
                        <a:ea typeface="Calibri"/>
                        <a:cs typeface="Times New Roman"/>
                      </a:endParaRPr>
                    </a:p>
                    <a:p>
                      <a:pPr indent="450215" algn="just">
                        <a:lnSpc>
                          <a:spcPct val="115000"/>
                        </a:lnSpc>
                        <a:spcAft>
                          <a:spcPts val="0"/>
                        </a:spcAft>
                      </a:pPr>
                      <a:r>
                        <a:rPr lang="ru-RU" sz="1600" dirty="0">
                          <a:latin typeface="Times New Roman"/>
                          <a:ea typeface="Calibri"/>
                          <a:cs typeface="Times New Roman"/>
                        </a:rPr>
                        <a:t>3 Т3 – процесс «Опрос обучающихся, прохождение тестирования</a:t>
                      </a:r>
                      <a:r>
                        <a:rPr lang="ru-RU" sz="1600" dirty="0" smtClean="0">
                          <a:latin typeface="Times New Roman"/>
                          <a:ea typeface="Calibri"/>
                          <a:cs typeface="Times New Roman"/>
                        </a:rPr>
                        <a:t>» (цель 4-5); </a:t>
                      </a:r>
                      <a:endParaRPr lang="ru-RU" sz="1600" dirty="0">
                        <a:latin typeface="Calibri"/>
                        <a:ea typeface="Calibri"/>
                        <a:cs typeface="Times New Roman"/>
                      </a:endParaRPr>
                    </a:p>
                    <a:p>
                      <a:pPr indent="450215" algn="just">
                        <a:lnSpc>
                          <a:spcPct val="115000"/>
                        </a:lnSpc>
                        <a:spcAft>
                          <a:spcPts val="0"/>
                        </a:spcAft>
                      </a:pPr>
                      <a:r>
                        <a:rPr lang="ru-RU" sz="1600" dirty="0">
                          <a:latin typeface="Times New Roman"/>
                          <a:ea typeface="Calibri"/>
                          <a:cs typeface="Times New Roman"/>
                        </a:rPr>
                        <a:t>4 Т – </a:t>
                      </a:r>
                      <a:r>
                        <a:rPr lang="ru-RU" sz="1600" dirty="0" smtClean="0">
                          <a:latin typeface="Times New Roman"/>
                          <a:ea typeface="Calibri"/>
                          <a:cs typeface="Times New Roman"/>
                        </a:rPr>
                        <a:t>тренинг (цель 4-5).</a:t>
                      </a:r>
                      <a:endParaRPr lang="ru-RU" sz="1600" dirty="0">
                        <a:latin typeface="Calibri"/>
                        <a:ea typeface="Calibri"/>
                        <a:cs typeface="Times New Roman"/>
                      </a:endParaRPr>
                    </a:p>
                  </a:txBody>
                  <a:tcPr marL="67887" marR="67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Выводы </a:t>
            </a:r>
            <a:r>
              <a:rPr lang="ru-RU" dirty="0" smtClean="0">
                <a:solidFill>
                  <a:srgbClr val="FFFF00"/>
                </a:solidFill>
              </a:rPr>
              <a:t>по результатам</a:t>
            </a:r>
            <a:r>
              <a:rPr lang="ru-RU" dirty="0" smtClean="0"/>
              <a:t> анализа показателей процесса:</a:t>
            </a:r>
            <a:endParaRPr lang="ru-RU" dirty="0"/>
          </a:p>
        </p:txBody>
      </p:sp>
      <p:sp>
        <p:nvSpPr>
          <p:cNvPr id="3" name="Содержимое 2"/>
          <p:cNvSpPr>
            <a:spLocks noGrp="1"/>
          </p:cNvSpPr>
          <p:nvPr>
            <p:ph idx="1"/>
          </p:nvPr>
        </p:nvSpPr>
        <p:spPr/>
        <p:txBody>
          <a:bodyPr>
            <a:normAutofit/>
          </a:bodyPr>
          <a:lstStyle/>
          <a:p>
            <a:pPr algn="just">
              <a:buFontTx/>
              <a:buChar char="-"/>
            </a:pPr>
            <a:r>
              <a:rPr lang="ru-RU" sz="3000" dirty="0" smtClean="0"/>
              <a:t>необходимо пересмотреть значения показателей для процесса «Прохождение обучающимися практики на линии»;</a:t>
            </a:r>
          </a:p>
          <a:p>
            <a:pPr algn="just">
              <a:buFontTx/>
              <a:buChar char="-"/>
            </a:pPr>
            <a:r>
              <a:rPr lang="ru-RU" sz="3000" dirty="0" smtClean="0"/>
              <a:t>необходимо после каждого из промежуточных аттестация проводить анализ показателей обучающихся;</a:t>
            </a:r>
          </a:p>
          <a:p>
            <a:pPr algn="just">
              <a:buFontTx/>
              <a:buChar char="-"/>
            </a:pPr>
            <a:r>
              <a:rPr lang="ru-RU" sz="3000" dirty="0" smtClean="0"/>
              <a:t>необходимо после каждой тем обучения проводить промежуточную аттестацию.</a:t>
            </a:r>
            <a:endParaRPr lang="ru-RU" sz="3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dirty="0" smtClean="0"/>
              <a:t>Результаты анализа</a:t>
            </a:r>
            <a:endParaRPr lang="ru-RU" dirty="0"/>
          </a:p>
        </p:txBody>
      </p:sp>
      <p:sp>
        <p:nvSpPr>
          <p:cNvPr id="3" name="Содержимое 2"/>
          <p:cNvSpPr>
            <a:spLocks noGrp="1"/>
          </p:cNvSpPr>
          <p:nvPr>
            <p:ph idx="1"/>
          </p:nvPr>
        </p:nvSpPr>
        <p:spPr>
          <a:xfrm>
            <a:off x="457200" y="1268760"/>
            <a:ext cx="8229600" cy="5400600"/>
          </a:xfrm>
        </p:spPr>
        <p:txBody>
          <a:bodyPr>
            <a:noAutofit/>
          </a:bodyPr>
          <a:lstStyle/>
          <a:p>
            <a:pPr algn="just">
              <a:buFontTx/>
              <a:buChar char="-"/>
            </a:pPr>
            <a:r>
              <a:rPr lang="ru-RU" sz="2800" dirty="0" smtClean="0"/>
              <a:t>внедрение большего количества промежуточных аттестаций;</a:t>
            </a:r>
          </a:p>
          <a:p>
            <a:pPr algn="just">
              <a:buFontTx/>
              <a:buChar char="-"/>
            </a:pPr>
            <a:r>
              <a:rPr lang="ru-RU" sz="2800" dirty="0" smtClean="0"/>
              <a:t>внедрение новых автоматизированных систем обучения;</a:t>
            </a:r>
          </a:p>
          <a:p>
            <a:pPr algn="just">
              <a:buFontTx/>
              <a:buChar char="-"/>
            </a:pPr>
            <a:r>
              <a:rPr lang="ru-RU" sz="2800" dirty="0" smtClean="0"/>
              <a:t>отсутствие функций контроля качества сдачи тестирования и опросов;</a:t>
            </a:r>
          </a:p>
          <a:p>
            <a:pPr algn="just">
              <a:buFontTx/>
              <a:buChar char="-"/>
            </a:pPr>
            <a:r>
              <a:rPr lang="ru-RU" sz="2800" dirty="0" smtClean="0"/>
              <a:t>низкие значения показателей эффективности по отношению к целевым;</a:t>
            </a:r>
          </a:p>
          <a:p>
            <a:pPr algn="just">
              <a:buFontTx/>
              <a:buChar char="-"/>
            </a:pPr>
            <a:r>
              <a:rPr lang="ru-RU" sz="2800" dirty="0" smtClean="0"/>
              <a:t>неэффективное назначение целевых показателей;</a:t>
            </a:r>
          </a:p>
          <a:p>
            <a:pPr algn="just">
              <a:buFontTx/>
              <a:buChar char="-"/>
            </a:pPr>
            <a:r>
              <a:rPr lang="ru-RU" sz="2800" dirty="0" smtClean="0"/>
              <a:t>необходимость изменения в штатном расписании организации.</a:t>
            </a:r>
            <a:endParaRPr lang="ru-RU"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dirty="0" smtClean="0"/>
              <a:t>Управленческие решения</a:t>
            </a:r>
            <a:endParaRPr lang="ru-RU" dirty="0"/>
          </a:p>
        </p:txBody>
      </p:sp>
      <p:sp>
        <p:nvSpPr>
          <p:cNvPr id="3" name="Содержимое 2"/>
          <p:cNvSpPr>
            <a:spLocks noGrp="1"/>
          </p:cNvSpPr>
          <p:nvPr>
            <p:ph idx="1"/>
          </p:nvPr>
        </p:nvSpPr>
        <p:spPr>
          <a:xfrm>
            <a:off x="457200" y="1124744"/>
            <a:ext cx="8229600" cy="5544616"/>
          </a:xfrm>
        </p:spPr>
        <p:txBody>
          <a:bodyPr>
            <a:noAutofit/>
          </a:bodyPr>
          <a:lstStyle/>
          <a:p>
            <a:pPr>
              <a:buFontTx/>
              <a:buChar char="-"/>
            </a:pPr>
            <a:r>
              <a:rPr lang="ru-RU" sz="2800" dirty="0" smtClean="0"/>
              <a:t>модернизация портала Единой базы знаний под вид социальной сети;</a:t>
            </a:r>
          </a:p>
          <a:p>
            <a:pPr>
              <a:buFontTx/>
              <a:buChar char="-"/>
            </a:pPr>
            <a:r>
              <a:rPr lang="ru-RU" sz="2800" dirty="0" smtClean="0"/>
              <a:t>внедрение нового вида тестирования в формате </a:t>
            </a:r>
            <a:r>
              <a:rPr lang="ru-RU" sz="2800" dirty="0" err="1" smtClean="0"/>
              <a:t>игрокофикации</a:t>
            </a:r>
            <a:r>
              <a:rPr lang="ru-RU" sz="2800" dirty="0" smtClean="0"/>
              <a:t>;</a:t>
            </a:r>
          </a:p>
          <a:p>
            <a:pPr>
              <a:buFontTx/>
              <a:buChar char="-"/>
            </a:pPr>
            <a:r>
              <a:rPr lang="ru-RU" sz="2800" dirty="0" smtClean="0"/>
              <a:t>проведение обучения сотрудников параллельно двумя-тремя группами;</a:t>
            </a:r>
          </a:p>
          <a:p>
            <a:pPr>
              <a:buFontTx/>
              <a:buChar char="-"/>
            </a:pPr>
            <a:r>
              <a:rPr lang="ru-RU" sz="2800" dirty="0" smtClean="0"/>
              <a:t>расширение штата специалистов группы обучения и информационного обеспечения;</a:t>
            </a:r>
          </a:p>
          <a:p>
            <a:pPr>
              <a:buFontTx/>
              <a:buChar char="-"/>
            </a:pPr>
            <a:r>
              <a:rPr lang="ru-RU" sz="2800" dirty="0" smtClean="0"/>
              <a:t>оптимизация процесса прохождения аттестации новым сотрудником;</a:t>
            </a:r>
          </a:p>
          <a:p>
            <a:pPr>
              <a:buFontTx/>
              <a:buChar char="-"/>
            </a:pPr>
            <a:r>
              <a:rPr lang="ru-RU" sz="2800" dirty="0" smtClean="0"/>
              <a:t>модернизация системы показателей эффективности бизнес-процесса.</a:t>
            </a:r>
            <a:endParaRPr lang="ru-RU"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Моделирование исправленного бизнес-процесса</a:t>
            </a:r>
            <a:endParaRPr lang="ru-RU" dirty="0"/>
          </a:p>
        </p:txBody>
      </p:sp>
      <p:sp>
        <p:nvSpPr>
          <p:cNvPr id="3" name="Содержимое 2"/>
          <p:cNvSpPr>
            <a:spLocks noGrp="1"/>
          </p:cNvSpPr>
          <p:nvPr>
            <p:ph idx="1"/>
          </p:nvPr>
        </p:nvSpPr>
        <p:spPr>
          <a:xfrm>
            <a:off x="457200" y="1916832"/>
            <a:ext cx="8229600" cy="4209331"/>
          </a:xfrm>
        </p:spPr>
        <p:txBody>
          <a:bodyPr>
            <a:normAutofit/>
          </a:bodyPr>
          <a:lstStyle/>
          <a:p>
            <a:pPr>
              <a:buNone/>
            </a:pPr>
            <a:r>
              <a:rPr lang="ru-RU" sz="3000" dirty="0" smtClean="0"/>
              <a:t>С учетом проведенного анализа текущего бизнес-процесса обучения сотрудников был смоделирован новый исправленный бизнес-процесс при помощи </a:t>
            </a:r>
            <a:r>
              <a:rPr lang="en-US" sz="3000" dirty="0" smtClean="0"/>
              <a:t>Business Studio</a:t>
            </a:r>
            <a:endParaRPr lang="ru-RU" sz="3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диплом\A11 A11аттестация.jpg"/>
          <p:cNvPicPr>
            <a:picLocks noGrp="1" noChangeAspect="1" noChangeArrowheads="1"/>
          </p:cNvPicPr>
          <p:nvPr>
            <p:ph idx="1"/>
          </p:nvPr>
        </p:nvPicPr>
        <p:blipFill>
          <a:blip r:embed="rId3" cstate="print"/>
          <a:srcRect/>
          <a:stretch>
            <a:fillRect/>
          </a:stretch>
        </p:blipFill>
        <p:spPr bwMode="auto">
          <a:xfrm>
            <a:off x="2411760" y="1196752"/>
            <a:ext cx="5976664" cy="5517232"/>
          </a:xfrm>
          <a:prstGeom prst="rect">
            <a:avLst/>
          </a:prstGeom>
          <a:noFill/>
        </p:spPr>
      </p:pic>
      <p:sp>
        <p:nvSpPr>
          <p:cNvPr id="2" name="Заголовок 1"/>
          <p:cNvSpPr>
            <a:spLocks noGrp="1"/>
          </p:cNvSpPr>
          <p:nvPr>
            <p:ph type="title"/>
          </p:nvPr>
        </p:nvSpPr>
        <p:spPr/>
        <p:txBody>
          <a:bodyPr>
            <a:noAutofit/>
          </a:bodyPr>
          <a:lstStyle/>
          <a:p>
            <a:pPr algn="l"/>
            <a:r>
              <a:rPr lang="ru-RU" sz="3600" dirty="0" smtClean="0"/>
              <a:t>Детализация процесса аттестации нового сотрудника</a:t>
            </a:r>
            <a:endParaRPr lang="ru-RU"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Оптимизация показателей эффективности бизнес-процесса</a:t>
            </a:r>
            <a:endParaRPr lang="ru-RU" dirty="0"/>
          </a:p>
        </p:txBody>
      </p:sp>
      <p:graphicFrame>
        <p:nvGraphicFramePr>
          <p:cNvPr id="4" name="Содержимое 3"/>
          <p:cNvGraphicFramePr>
            <a:graphicFrameLocks noGrp="1"/>
          </p:cNvGraphicFramePr>
          <p:nvPr>
            <p:ph idx="1"/>
          </p:nvPr>
        </p:nvGraphicFramePr>
        <p:xfrm>
          <a:off x="457200" y="1600200"/>
          <a:ext cx="8229600" cy="4452156"/>
        </p:xfrm>
        <a:graphic>
          <a:graphicData uri="http://schemas.openxmlformats.org/drawingml/2006/table">
            <a:tbl>
              <a:tblPr firstRow="1" bandRow="1">
                <a:tableStyleId>{22838BEF-8BB2-4498-84A7-C5851F593DF1}</a:tableStyleId>
              </a:tblPr>
              <a:tblGrid>
                <a:gridCol w="1371600"/>
                <a:gridCol w="1371600"/>
                <a:gridCol w="1371600"/>
                <a:gridCol w="1371600"/>
                <a:gridCol w="1508720"/>
                <a:gridCol w="1234480"/>
              </a:tblGrid>
              <a:tr h="532656">
                <a:tc gridSpan="6">
                  <a:txBody>
                    <a:bodyPr/>
                    <a:lstStyle/>
                    <a:p>
                      <a:pPr algn="ctr"/>
                      <a:r>
                        <a:rPr lang="ru-RU" sz="2400" dirty="0" smtClean="0"/>
                        <a:t>Исходные</a:t>
                      </a:r>
                      <a:r>
                        <a:rPr lang="ru-RU" sz="2400" baseline="0" dirty="0" smtClean="0"/>
                        <a:t> целевые показатели</a:t>
                      </a:r>
                      <a:endParaRPr lang="ru-RU" sz="2400" dirty="0"/>
                    </a:p>
                  </a:txBody>
                  <a:tcPr anchor="ct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a:p>
                  </a:txBody>
                  <a:tcPr/>
                </a:tc>
              </a:tr>
              <a:tr h="772852">
                <a:tc>
                  <a:txBody>
                    <a:bodyPr/>
                    <a:lstStyle/>
                    <a:p>
                      <a:pPr algn="ctr"/>
                      <a:r>
                        <a:rPr lang="en-US" dirty="0" smtClean="0"/>
                        <a:t>FCR</a:t>
                      </a:r>
                      <a:endParaRPr lang="ru-RU" dirty="0"/>
                    </a:p>
                  </a:txBody>
                  <a:tcPr anchor="ctr"/>
                </a:tc>
                <a:tc>
                  <a:txBody>
                    <a:bodyPr/>
                    <a:lstStyle/>
                    <a:p>
                      <a:pPr algn="ctr"/>
                      <a:r>
                        <a:rPr lang="ru-RU" dirty="0" smtClean="0"/>
                        <a:t>Процент</a:t>
                      </a:r>
                      <a:r>
                        <a:rPr lang="ru-RU" baseline="0" dirty="0" smtClean="0"/>
                        <a:t> повторных обращений</a:t>
                      </a:r>
                      <a:endParaRPr lang="ru-RU" dirty="0"/>
                    </a:p>
                  </a:txBody>
                  <a:tcPr anchor="ctr"/>
                </a:tc>
                <a:tc>
                  <a:txBody>
                    <a:bodyPr/>
                    <a:lstStyle/>
                    <a:p>
                      <a:pPr algn="ctr"/>
                      <a:r>
                        <a:rPr lang="ru-RU" dirty="0" smtClean="0"/>
                        <a:t>Кол-во принятых вызовов</a:t>
                      </a:r>
                      <a:endParaRPr lang="ru-RU" dirty="0"/>
                    </a:p>
                  </a:txBody>
                  <a:tcPr anchor="ctr"/>
                </a:tc>
                <a:tc>
                  <a:txBody>
                    <a:bodyPr/>
                    <a:lstStyle/>
                    <a:p>
                      <a:pPr algn="ctr"/>
                      <a:r>
                        <a:rPr lang="ru-RU" dirty="0" smtClean="0"/>
                        <a:t>Среднее время диалога</a:t>
                      </a:r>
                      <a:endParaRPr lang="ru-RU" dirty="0"/>
                    </a:p>
                  </a:txBody>
                  <a:tcPr anchor="ctr"/>
                </a:tc>
                <a:tc>
                  <a:txBody>
                    <a:bodyPr/>
                    <a:lstStyle/>
                    <a:p>
                      <a:pPr algn="ctr"/>
                      <a:r>
                        <a:rPr lang="ru-RU" dirty="0" smtClean="0"/>
                        <a:t>Процент «удержания»</a:t>
                      </a:r>
                      <a:endParaRPr lang="ru-RU" dirty="0"/>
                    </a:p>
                  </a:txBody>
                  <a:tcPr anchor="ctr"/>
                </a:tc>
                <a:tc>
                  <a:txBody>
                    <a:bodyPr/>
                    <a:lstStyle/>
                    <a:p>
                      <a:pPr algn="ctr"/>
                      <a:r>
                        <a:rPr lang="ru-RU" dirty="0" smtClean="0"/>
                        <a:t>Время на линии</a:t>
                      </a:r>
                      <a:endParaRPr lang="ru-RU" dirty="0"/>
                    </a:p>
                  </a:txBody>
                  <a:tcPr anchor="ctr"/>
                </a:tc>
              </a:tr>
              <a:tr h="772852">
                <a:tc>
                  <a:txBody>
                    <a:bodyPr/>
                    <a:lstStyle/>
                    <a:p>
                      <a:pPr algn="ctr"/>
                      <a:r>
                        <a:rPr lang="ru-RU" dirty="0" smtClean="0"/>
                        <a:t>≥ 70%</a:t>
                      </a:r>
                      <a:endParaRPr lang="ru-RU" dirty="0"/>
                    </a:p>
                  </a:txBody>
                  <a:tcPr anchor="ctr"/>
                </a:tc>
                <a:tc>
                  <a:txBody>
                    <a:bodyPr/>
                    <a:lstStyle/>
                    <a:p>
                      <a:pPr algn="ctr"/>
                      <a:r>
                        <a:rPr lang="ru-RU" dirty="0" smtClean="0"/>
                        <a:t>≤</a:t>
                      </a:r>
                      <a:r>
                        <a:rPr lang="ru-RU" baseline="0" dirty="0" smtClean="0"/>
                        <a:t> 10%</a:t>
                      </a:r>
                      <a:endParaRPr lang="ru-RU" dirty="0"/>
                    </a:p>
                  </a:txBody>
                  <a:tcPr anchor="ctr"/>
                </a:tc>
                <a:tc>
                  <a:txBody>
                    <a:bodyPr/>
                    <a:lstStyle/>
                    <a:p>
                      <a:pPr algn="ctr"/>
                      <a:r>
                        <a:rPr lang="ru-RU" dirty="0" smtClean="0"/>
                        <a:t>≥ 48</a:t>
                      </a:r>
                      <a:endParaRPr lang="ru-RU" dirty="0"/>
                    </a:p>
                  </a:txBody>
                  <a:tcPr anchor="ctr"/>
                </a:tc>
                <a:tc>
                  <a:txBody>
                    <a:bodyPr/>
                    <a:lstStyle/>
                    <a:p>
                      <a:pPr algn="ctr"/>
                      <a:r>
                        <a:rPr lang="ru-RU" dirty="0" smtClean="0"/>
                        <a:t>≤ 6 минут</a:t>
                      </a:r>
                      <a:endParaRPr lang="ru-RU" dirty="0"/>
                    </a:p>
                  </a:txBody>
                  <a:tcPr anchor="ctr"/>
                </a:tc>
                <a:tc>
                  <a:txBody>
                    <a:bodyPr/>
                    <a:lstStyle/>
                    <a:p>
                      <a:pPr algn="ctr"/>
                      <a:r>
                        <a:rPr lang="ru-RU" dirty="0" smtClean="0"/>
                        <a:t>≤ 40%</a:t>
                      </a:r>
                      <a:endParaRPr lang="ru-RU" dirty="0"/>
                    </a:p>
                  </a:txBody>
                  <a:tcPr anchor="ctr"/>
                </a:tc>
                <a:tc>
                  <a:txBody>
                    <a:bodyPr/>
                    <a:lstStyle/>
                    <a:p>
                      <a:pPr algn="ctr"/>
                      <a:r>
                        <a:rPr lang="ru-RU" dirty="0" smtClean="0"/>
                        <a:t>≥ 6,4 часа</a:t>
                      </a:r>
                      <a:endParaRPr lang="ru-RU" dirty="0"/>
                    </a:p>
                  </a:txBody>
                  <a:tcPr anchor="ctr"/>
                </a:tc>
              </a:tr>
              <a:tr h="544996">
                <a:tc gridSpan="6">
                  <a:txBody>
                    <a:bodyPr/>
                    <a:lstStyle/>
                    <a:p>
                      <a:pPr algn="ctr"/>
                      <a:r>
                        <a:rPr lang="ru-RU" sz="2400" b="1" dirty="0" smtClean="0"/>
                        <a:t>Предлагаемые целевые показатели</a:t>
                      </a:r>
                      <a:endParaRPr lang="ru-RU" sz="2400" b="1" dirty="0"/>
                    </a:p>
                  </a:txBody>
                  <a:tcPr anchor="ct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a:p>
                  </a:txBody>
                  <a:tcPr/>
                </a:tc>
              </a:tr>
              <a:tr h="7728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FCR</a:t>
                      </a:r>
                      <a:endParaRPr lang="ru-RU"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t>Процент</a:t>
                      </a:r>
                      <a:r>
                        <a:rPr lang="ru-RU" baseline="0" dirty="0" smtClean="0"/>
                        <a:t> повторных обращений</a:t>
                      </a:r>
                      <a:endParaRPr lang="ru-RU"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t>Кол-во принятых вызовов</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t>Среднее время диалога</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t>Процент «удержания»</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t>Время на линии</a:t>
                      </a:r>
                    </a:p>
                  </a:txBody>
                  <a:tcPr anchor="ctr"/>
                </a:tc>
              </a:tr>
              <a:tr h="772852">
                <a:tc>
                  <a:txBody>
                    <a:bodyPr/>
                    <a:lstStyle/>
                    <a:p>
                      <a:pPr algn="ctr"/>
                      <a:r>
                        <a:rPr lang="ru-RU" dirty="0" smtClean="0"/>
                        <a:t>≥ 50%</a:t>
                      </a:r>
                      <a:endParaRPr lang="ru-RU" dirty="0"/>
                    </a:p>
                  </a:txBody>
                  <a:tcPr anchor="ctr"/>
                </a:tc>
                <a:tc>
                  <a:txBody>
                    <a:bodyPr/>
                    <a:lstStyle/>
                    <a:p>
                      <a:pPr algn="ctr"/>
                      <a:r>
                        <a:rPr lang="ru-RU" dirty="0" smtClean="0"/>
                        <a:t>≤ 10%</a:t>
                      </a:r>
                      <a:endParaRPr lang="ru-RU" dirty="0"/>
                    </a:p>
                  </a:txBody>
                  <a:tcPr anchor="ctr"/>
                </a:tc>
                <a:tc>
                  <a:txBody>
                    <a:bodyPr/>
                    <a:lstStyle/>
                    <a:p>
                      <a:pPr algn="ctr"/>
                      <a:r>
                        <a:rPr lang="ru-RU" dirty="0" smtClean="0"/>
                        <a:t>≥ 24</a:t>
                      </a:r>
                      <a:endParaRPr lang="ru-RU" dirty="0"/>
                    </a:p>
                  </a:txBody>
                  <a:tcPr anchor="ctr"/>
                </a:tc>
                <a:tc>
                  <a:txBody>
                    <a:bodyPr/>
                    <a:lstStyle/>
                    <a:p>
                      <a:pPr algn="ctr"/>
                      <a:r>
                        <a:rPr lang="ru-RU" dirty="0" smtClean="0"/>
                        <a:t>≤ 15 минут</a:t>
                      </a:r>
                      <a:endParaRPr lang="ru-RU" dirty="0"/>
                    </a:p>
                  </a:txBody>
                  <a:tcPr anchor="ctr"/>
                </a:tc>
                <a:tc>
                  <a:txBody>
                    <a:bodyPr/>
                    <a:lstStyle/>
                    <a:p>
                      <a:pPr algn="ctr"/>
                      <a:r>
                        <a:rPr lang="ru-RU" dirty="0" smtClean="0"/>
                        <a:t>≤ 60%</a:t>
                      </a:r>
                      <a:endParaRPr lang="ru-RU" dirty="0"/>
                    </a:p>
                  </a:txBody>
                  <a:tcPr anchor="ctr"/>
                </a:tc>
                <a:tc>
                  <a:txBody>
                    <a:bodyPr/>
                    <a:lstStyle/>
                    <a:p>
                      <a:pPr algn="ctr"/>
                      <a:r>
                        <a:rPr lang="ru-RU" dirty="0" smtClean="0"/>
                        <a:t>≥ 5 часов</a:t>
                      </a:r>
                      <a:endParaRPr lang="ru-RU" dirty="0"/>
                    </a:p>
                  </a:txBody>
                  <a:tcPr anchor="ct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dirty="0" smtClean="0"/>
              <a:t>Результаты оптимизации</a:t>
            </a:r>
            <a:endParaRPr lang="ru-RU" dirty="0"/>
          </a:p>
        </p:txBody>
      </p:sp>
      <p:sp>
        <p:nvSpPr>
          <p:cNvPr id="3" name="Содержимое 2"/>
          <p:cNvSpPr>
            <a:spLocks noGrp="1"/>
          </p:cNvSpPr>
          <p:nvPr>
            <p:ph idx="1"/>
          </p:nvPr>
        </p:nvSpPr>
        <p:spPr>
          <a:xfrm>
            <a:off x="457200" y="1600200"/>
            <a:ext cx="8219256" cy="4525963"/>
          </a:xfrm>
        </p:spPr>
        <p:txBody>
          <a:bodyPr>
            <a:normAutofit/>
          </a:bodyPr>
          <a:lstStyle/>
          <a:p>
            <a:pPr algn="just">
              <a:buFontTx/>
              <a:buChar char="-"/>
            </a:pPr>
            <a:r>
              <a:rPr lang="ru-RU" sz="3000" dirty="0" smtClean="0"/>
              <a:t>Сокращение срока набора персонала в полтора раза;</a:t>
            </a:r>
          </a:p>
          <a:p>
            <a:pPr algn="just">
              <a:buFontTx/>
              <a:buChar char="-"/>
            </a:pPr>
            <a:r>
              <a:rPr lang="ru-RU" sz="3000" dirty="0" smtClean="0"/>
              <a:t>повышение контроля эффективности процесса, а значит на выходе компания получает более квалифицированных специалистов;</a:t>
            </a:r>
          </a:p>
          <a:p>
            <a:pPr algn="just">
              <a:buFontTx/>
              <a:buChar char="-"/>
            </a:pPr>
            <a:r>
              <a:rPr lang="ru-RU" sz="3000" dirty="0" smtClean="0"/>
              <a:t>своевременная корректировка процесса;</a:t>
            </a:r>
          </a:p>
          <a:p>
            <a:pPr algn="just">
              <a:buFontTx/>
              <a:buChar char="-"/>
            </a:pPr>
            <a:r>
              <a:rPr lang="ru-RU" sz="3000" dirty="0" smtClean="0"/>
              <a:t>более эффективный отбор персонала во время обучения.</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420888"/>
            <a:ext cx="8229600" cy="1143000"/>
          </a:xfrm>
        </p:spPr>
        <p:txBody>
          <a:bodyPr/>
          <a:lstStyle/>
          <a:p>
            <a:r>
              <a:rPr lang="ru-RU" dirty="0" smtClean="0"/>
              <a:t>Спасибо за внимание!</a:t>
            </a:r>
            <a:endParaRPr lang="ru-RU"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a9466a5771ce72fff4217324844b3e27717feef"/>
  <p:tag name="ISPRING_RESOURCE_PATHS_HASH_PRESENTER" val="cc53ba9c2799a0e5424e37559c87a3e83023ed20"/>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TotalTime>
  <Words>1440</Words>
  <Application>Microsoft Office PowerPoint</Application>
  <PresentationFormat>Экран (4:3)</PresentationFormat>
  <Paragraphs>211</Paragraphs>
  <Slides>15</Slides>
  <Notes>14</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Calibri</vt:lpstr>
      <vt:lpstr>Times New Roman</vt:lpstr>
      <vt:lpstr>Тема Office</vt:lpstr>
      <vt:lpstr>Анализ и оптимизация  бизнес-процесса обучения сотрудников  (на примере ОАО «Ростелеком»,  г. Владивосток)</vt:lpstr>
      <vt:lpstr>Цель работы</vt:lpstr>
      <vt:lpstr>Задачи</vt:lpstr>
      <vt:lpstr>Объект исследования</vt:lpstr>
      <vt:lpstr>Моделирование бизнес-процесса</vt:lpstr>
      <vt:lpstr>SWOT-анализ бизнес-процесса</vt:lpstr>
      <vt:lpstr>Анализ показателей эффективности бизнес-процесса</vt:lpstr>
      <vt:lpstr>Выводы по результатам анализа показателей процесса:</vt:lpstr>
      <vt:lpstr>Результаты анализа</vt:lpstr>
      <vt:lpstr>Управленческие решения</vt:lpstr>
      <vt:lpstr>Моделирование исправленного бизнес-процесса</vt:lpstr>
      <vt:lpstr>Детализация процесса аттестации нового сотрудника</vt:lpstr>
      <vt:lpstr>Оптимизация показателей эффективности бизнес-процесса</vt:lpstr>
      <vt:lpstr>Результаты оптимизации</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Анализ и оптимизация  бизнес-процесса обучения сотрудников (на примере ОАО «Ростелеком», г. Владивосток)</dc:title>
  <dc:creator>Римма</dc:creator>
  <cp:lastModifiedBy>Первухин Михаил</cp:lastModifiedBy>
  <cp:revision>56</cp:revision>
  <dcterms:created xsi:type="dcterms:W3CDTF">2015-06-27T10:47:52Z</dcterms:created>
  <dcterms:modified xsi:type="dcterms:W3CDTF">2015-12-24T07:05:15Z</dcterms:modified>
</cp:coreProperties>
</file>