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9"/>
  </p:notesMasterIdLst>
  <p:sldIdLst>
    <p:sldId id="256" r:id="rId2"/>
    <p:sldId id="265" r:id="rId3"/>
    <p:sldId id="275" r:id="rId4"/>
    <p:sldId id="264" r:id="rId5"/>
    <p:sldId id="279" r:id="rId6"/>
    <p:sldId id="277" r:id="rId7"/>
    <p:sldId id="257" r:id="rId8"/>
    <p:sldId id="260" r:id="rId9"/>
    <p:sldId id="271" r:id="rId10"/>
    <p:sldId id="274" r:id="rId11"/>
    <p:sldId id="269" r:id="rId12"/>
    <p:sldId id="268" r:id="rId13"/>
    <p:sldId id="282" r:id="rId14"/>
    <p:sldId id="283" r:id="rId15"/>
    <p:sldId id="284" r:id="rId16"/>
    <p:sldId id="278" r:id="rId17"/>
    <p:sldId id="273" r:id="rId18"/>
  </p:sldIdLst>
  <p:sldSz cx="9144000" cy="6858000" type="screen4x3"/>
  <p:notesSz cx="6858000" cy="9144000"/>
  <p:custDataLst>
    <p:tags r:id="rId2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Мазелис Лев" initials="лс" lastIdx="28" clrIdx="0"/>
  <p:cmAuthor id="1" name="Kirill Lavrenyuk" initials="KL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950" autoAdjust="0"/>
  </p:normalViewPr>
  <p:slideViewPr>
    <p:cSldViewPr>
      <p:cViewPr>
        <p:scale>
          <a:sx n="117" d="100"/>
          <a:sy n="117" d="100"/>
        </p:scale>
        <p:origin x="-146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E0C05-C51C-49A5-A546-470C1672D9EB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E6C8C3-2959-40E1-AC38-A4285CEE5A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25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6C8C3-2959-40E1-AC38-A4285CEE5A2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4494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6C8C3-2959-40E1-AC38-A4285CEE5A2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933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6C8C3-2959-40E1-AC38-A4285CEE5A2E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3599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8A216-1EAC-4D1D-8F60-D76991B38CA8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C267914-3146-4D61-A32C-C8360D4B77A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8A216-1EAC-4D1D-8F60-D76991B38CA8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67914-3146-4D61-A32C-C8360D4B77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8A216-1EAC-4D1D-8F60-D76991B38CA8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67914-3146-4D61-A32C-C8360D4B77A4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8A216-1EAC-4D1D-8F60-D76991B38CA8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67914-3146-4D61-A32C-C8360D4B77A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8A216-1EAC-4D1D-8F60-D76991B38CA8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67914-3146-4D61-A32C-C8360D4B77A4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8A216-1EAC-4D1D-8F60-D76991B38CA8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67914-3146-4D61-A32C-C8360D4B77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8A216-1EAC-4D1D-8F60-D76991B38CA8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67914-3146-4D61-A32C-C8360D4B77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8A216-1EAC-4D1D-8F60-D76991B38CA8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67914-3146-4D61-A32C-C8360D4B77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8A216-1EAC-4D1D-8F60-D76991B38CA8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67914-3146-4D61-A32C-C8360D4B77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8A216-1EAC-4D1D-8F60-D76991B38CA8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67914-3146-4D61-A32C-C8360D4B77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8A216-1EAC-4D1D-8F60-D76991B38CA8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67914-3146-4D61-A32C-C8360D4B77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3B38A216-1EAC-4D1D-8F60-D76991B38CA8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C267914-3146-4D61-A32C-C8360D4B77A4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741104"/>
            <a:ext cx="7772400" cy="1375793"/>
          </a:xfrm>
        </p:spPr>
        <p:txBody>
          <a:bodyPr anchor="ctr"/>
          <a:lstStyle/>
          <a:p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 оценка конкурентной среды университета для формирования инновационной стратегии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36096" y="4725144"/>
            <a:ext cx="3312368" cy="1728192"/>
          </a:xfrm>
        </p:spPr>
        <p:txBody>
          <a:bodyPr>
            <a:normAutofit fontScale="92500"/>
          </a:bodyPr>
          <a:lstStyle/>
          <a:p>
            <a:pPr algn="l"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гр.ББИ-13-02</a:t>
            </a:r>
          </a:p>
          <a:p>
            <a:pPr algn="l"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Сухачева Анастасия Игоревна</a:t>
            </a:r>
          </a:p>
          <a:p>
            <a:pPr algn="l">
              <a:spcBef>
                <a:spcPts val="600"/>
              </a:spcBef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Научный руководитель:</a:t>
            </a:r>
          </a:p>
          <a:p>
            <a:pPr algn="l">
              <a:spcBef>
                <a:spcPts val="0"/>
              </a:spcBef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Ассистент кафедры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ММ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Лавренюк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Кирилл Игоревич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39552" y="476672"/>
            <a:ext cx="8064896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0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государственное бюджетное образовательное учреждение высшего профессионального образования </a:t>
            </a:r>
          </a:p>
          <a:p>
            <a:r>
              <a:rPr lang="ru-RU" sz="20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«Владивостокский государственный университет экономики и сервиса»</a:t>
            </a:r>
          </a:p>
        </p:txBody>
      </p:sp>
    </p:spTree>
    <p:extLst>
      <p:ext uri="{BB962C8B-B14F-4D97-AF65-F5344CB8AC3E}">
        <p14:creationId xmlns:p14="http://schemas.microsoft.com/office/powerpoint/2010/main" val="1074178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576064"/>
          </a:xfrm>
        </p:spPr>
        <p:txBody>
          <a:bodyPr/>
          <a:lstStyle/>
          <a:p>
            <a:pPr algn="l"/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Определения</a:t>
            </a: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2745129"/>
              </p:ext>
            </p:extLst>
          </p:nvPr>
        </p:nvGraphicFramePr>
        <p:xfrm>
          <a:off x="457200" y="666369"/>
          <a:ext cx="8229600" cy="58311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522512"/>
                <a:gridCol w="6707088"/>
              </a:tblGrid>
              <a:tr h="395763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Автор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Определение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692469"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Усик Н.И.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Конкурентная среда — это институциональные условия координации деятельности субъектов рынков. Из этого определения следует, что понятие «конкурентная среда» связано с государственным или региональным образованием, имеющим развитую инфраструктуру, более или менее унифицированные инструменты бюджетно-налоговой, кредитно-денежной политики и соответствующие институты</a:t>
                      </a:r>
                      <a:endParaRPr lang="ru-RU" sz="16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152128"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Вальтер </a:t>
                      </a:r>
                      <a:r>
                        <a:rPr lang="ru-RU" sz="15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Ойкен</a:t>
                      </a:r>
                      <a:endParaRPr lang="ru-RU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Конкурентная среда — это конкурентный порядок на основе законодательно закрепленных норм и правил хозяйствования, изменяющиеся под воздействием оперативного мониторинга результатов реализации установленных целей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152128">
                <a:tc>
                  <a:txBody>
                    <a:bodyPr/>
                    <a:lstStyle/>
                    <a:p>
                      <a:r>
                        <a:rPr lang="ru-RU" sz="15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Кичинин</a:t>
                      </a:r>
                      <a:endParaRPr lang="ru-RU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Инновационная политика – это совокупность установленных целей и приоритетов развития научно-инновационной деятельности в отрасли, а также путей и средств их достижения на основе взаимодействия областных и федеральных органов регулирования. </a:t>
                      </a:r>
                      <a:b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152872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Ильдменов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С.В.,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Воробьев В.П</a:t>
                      </a:r>
                      <a:endParaRPr lang="ru-RU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Инновационная политика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-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фундамент построения общей стратегии компании, маркетинговой политики и финансовой политики компании.</a:t>
                      </a:r>
                      <a:b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4578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20080"/>
          </a:xfrm>
        </p:spPr>
        <p:txBody>
          <a:bodyPr/>
          <a:lstStyle/>
          <a:p>
            <a:pPr algn="l"/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Цель исследования</a:t>
            </a: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17646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математической модели оптимизации распределения инвестиций в инновационные мероприятия университета,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которая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2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рассматривает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инновационные мероприятия с точки зрения их важности для университета и групп заинтересованных лиц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2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своевременно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достигать намеченных стратегический целей.</a:t>
            </a:r>
            <a:endParaRPr 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687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20080"/>
          </a:xfrm>
        </p:spPr>
        <p:txBody>
          <a:bodyPr/>
          <a:lstStyle/>
          <a:p>
            <a:pPr algn="l"/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оценки конкурентной среды</a:t>
            </a: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052736"/>
            <a:ext cx="8352928" cy="2880320"/>
          </a:xfr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разработанная Федеральной антимонопольной 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службой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SWOT 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анализ 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одель 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конкурентных сил Портера.</a:t>
            </a:r>
          </a:p>
        </p:txBody>
      </p:sp>
    </p:spTree>
    <p:extLst>
      <p:ext uri="{BB962C8B-B14F-4D97-AF65-F5344CB8AC3E}">
        <p14:creationId xmlns:p14="http://schemas.microsoft.com/office/powerpoint/2010/main" val="2944249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Принципы проведения инновационной политики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0816445"/>
              </p:ext>
            </p:extLst>
          </p:nvPr>
        </p:nvGraphicFramePr>
        <p:xfrm>
          <a:off x="683568" y="1268760"/>
          <a:ext cx="7632848" cy="45879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2"/>
                <a:gridCol w="5184576"/>
              </a:tblGrid>
              <a:tr h="295508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Принцип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Пояснение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9534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Приоритетность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выбор важнейших направлений деятельности в настоящее время с учётом возможностей предприятия</a:t>
                      </a:r>
                    </a:p>
                    <a:p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/>
                    </a:p>
                  </a:txBody>
                  <a:tcPr/>
                </a:tc>
              </a:tr>
              <a:tr h="493432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Целенаправленность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ориентация на достижение стратегических и тактических целей предприятия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</a:tr>
              <a:tr h="5171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Комплексность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охват инновациями смежных сфер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</a:tr>
              <a:tr h="67207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Адаптивность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корректировка плана проведения инновационной политики и отдельных проектов в связи с изменением факторов внешней среды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</a:tr>
              <a:tr h="56455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Обоснованность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обоснование научно-технического, социального, экологического, экономического эффектов с учётом факторов внешней среды</a:t>
                      </a:r>
                      <a:endParaRPr lang="ru-RU" sz="1400" dirty="0"/>
                    </a:p>
                  </a:txBody>
                  <a:tcPr/>
                </a:tc>
              </a:tr>
              <a:tr h="37873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Альтернативность  решений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разработка различных вариантов и выбор наилучшего из них;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0097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20080"/>
          </a:xfrm>
        </p:spPr>
        <p:txBody>
          <a:bodyPr/>
          <a:lstStyle/>
          <a:p>
            <a:pPr algn="l"/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Группы заинтересованных лиц</a:t>
            </a: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1052736"/>
            <a:ext cx="66967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Заинтересованное лицо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лицо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или группа лиц с общей заинтересованностью в работе организации-поставщика и условиях, в которых она действует.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563888" y="3356992"/>
            <a:ext cx="1656184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Университет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796136" y="2636912"/>
            <a:ext cx="1728192" cy="72008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Бизнес-сообщество</a:t>
            </a: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1172968" y="2636912"/>
            <a:ext cx="1728192" cy="72008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Внешние партнеры</a:t>
            </a:r>
            <a:endParaRPr lang="ru-RU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1172968" y="4149080"/>
            <a:ext cx="1728192" cy="72008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Общество</a:t>
            </a:r>
            <a:endParaRPr lang="ru-RU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5782851" y="4129151"/>
            <a:ext cx="1728192" cy="72008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Государство</a:t>
            </a:r>
            <a:endParaRPr lang="ru-RU" dirty="0"/>
          </a:p>
        </p:txBody>
      </p:sp>
      <p:cxnSp>
        <p:nvCxnSpPr>
          <p:cNvPr id="9" name="Прямая со стрелкой 8"/>
          <p:cNvCxnSpPr>
            <a:stCxn id="30" idx="3"/>
          </p:cNvCxnSpPr>
          <p:nvPr/>
        </p:nvCxnSpPr>
        <p:spPr>
          <a:xfrm>
            <a:off x="2901160" y="2996952"/>
            <a:ext cx="662728" cy="360040"/>
          </a:xfrm>
          <a:prstGeom prst="straightConnector1">
            <a:avLst/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endCxn id="7" idx="1"/>
          </p:cNvCxnSpPr>
          <p:nvPr/>
        </p:nvCxnSpPr>
        <p:spPr>
          <a:xfrm flipV="1">
            <a:off x="5187465" y="2996952"/>
            <a:ext cx="608671" cy="332420"/>
          </a:xfrm>
          <a:prstGeom prst="straightConnector1">
            <a:avLst/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V="1">
            <a:off x="2901160" y="4149080"/>
            <a:ext cx="662728" cy="340111"/>
          </a:xfrm>
          <a:prstGeom prst="straightConnector1">
            <a:avLst/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>
            <a:endCxn id="34" idx="1"/>
          </p:cNvCxnSpPr>
          <p:nvPr/>
        </p:nvCxnSpPr>
        <p:spPr>
          <a:xfrm>
            <a:off x="5187465" y="4149080"/>
            <a:ext cx="595386" cy="340111"/>
          </a:xfrm>
          <a:prstGeom prst="straightConnector1">
            <a:avLst/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1599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20080"/>
          </a:xfrm>
        </p:spPr>
        <p:txBody>
          <a:bodyPr/>
          <a:lstStyle/>
          <a:p>
            <a:pPr algn="l"/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Связи с группами заинтересованных лиц</a:t>
            </a: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9432166"/>
              </p:ext>
            </p:extLst>
          </p:nvPr>
        </p:nvGraphicFramePr>
        <p:xfrm>
          <a:off x="827584" y="1556792"/>
          <a:ext cx="6168008" cy="3792408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6168008"/>
              </a:tblGrid>
              <a:tr h="478884">
                <a:tc>
                  <a:txBody>
                    <a:bodyPr/>
                    <a:lstStyle/>
                    <a:p>
                      <a:r>
                        <a:rPr lang="ru-RU" sz="2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Властные (регламентирую­щие и контролирующие)</a:t>
                      </a:r>
                      <a:endParaRPr lang="ru-RU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78884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Информационные (</a:t>
                      </a:r>
                      <a:r>
                        <a:rPr lang="ru-RU" sz="2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оповещательные</a:t>
                      </a: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) </a:t>
                      </a:r>
                    </a:p>
                  </a:txBody>
                  <a:tcPr/>
                </a:tc>
              </a:tr>
              <a:tr h="478884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Финансовые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78884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Культурные (нормативные и ценност­ные образцы)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8080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Системные (любые связи для поддержания устой­чивости системы).</a:t>
                      </a:r>
                    </a:p>
                    <a:p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0315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20080"/>
          </a:xfrm>
        </p:spPr>
        <p:txBody>
          <a:bodyPr/>
          <a:lstStyle/>
          <a:p>
            <a:pPr algn="l"/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нновационные мероприятия</a:t>
            </a: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27584" y="1196752"/>
            <a:ext cx="74888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Инновационный проект представляет собой сложную систему взаимообусловленных и взаимоувязанных по ресурсам, срокам и исполнителям мероприятий, направленных на достижение конкретных целей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задач.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660743" y="3672644"/>
            <a:ext cx="1656184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Критерии оценки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892991" y="2952564"/>
            <a:ext cx="1728192" cy="72008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Маркетинг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69823" y="2924944"/>
            <a:ext cx="1728192" cy="72008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Цели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69823" y="4464732"/>
            <a:ext cx="1728192" cy="72008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Стратегия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879706" y="4444803"/>
            <a:ext cx="1728192" cy="72008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Политика предприятия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Прямая со стрелкой 10"/>
          <p:cNvCxnSpPr>
            <a:stCxn id="8" idx="3"/>
          </p:cNvCxnSpPr>
          <p:nvPr/>
        </p:nvCxnSpPr>
        <p:spPr>
          <a:xfrm>
            <a:off x="2998015" y="3284984"/>
            <a:ext cx="662728" cy="36004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endCxn id="7" idx="1"/>
          </p:cNvCxnSpPr>
          <p:nvPr/>
        </p:nvCxnSpPr>
        <p:spPr>
          <a:xfrm flipV="1">
            <a:off x="5284320" y="3312604"/>
            <a:ext cx="608671" cy="33242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2998015" y="4464732"/>
            <a:ext cx="662728" cy="34011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endCxn id="10" idx="1"/>
          </p:cNvCxnSpPr>
          <p:nvPr/>
        </p:nvCxnSpPr>
        <p:spPr>
          <a:xfrm>
            <a:off x="5284320" y="4464732"/>
            <a:ext cx="595386" cy="34011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4188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20080"/>
          </a:xfrm>
        </p:spPr>
        <p:txBody>
          <a:bodyPr/>
          <a:lstStyle/>
          <a:p>
            <a:pPr algn="l"/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математической модели</a:t>
            </a: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0" y="1524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Rectangle 10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102"/>
          <p:cNvSpPr>
            <a:spLocks noChangeArrowheads="1"/>
          </p:cNvSpPr>
          <p:nvPr/>
        </p:nvSpPr>
        <p:spPr bwMode="auto">
          <a:xfrm>
            <a:off x="0" y="2085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69014" y="1124744"/>
                <a:ext cx="7591418" cy="39128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Т – период планирования</a:t>
                </a:r>
                <a:b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ru-RU" sz="2400" i="1" smtClean="0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− </m:t>
                    </m:r>
                  </m:oMath>
                </a14:m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важность групп заинтересованных лиц (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ru-RU" sz="240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ru-RU" sz="2400" i="1" smtClean="0">
                            <a:latin typeface="Cambria Math"/>
                            <a:ea typeface="Cambria Math"/>
                          </a:rPr>
                          <m:t>𝛼</m:t>
                        </m:r>
                        <m:r>
                          <a:rPr lang="ru-RU" sz="2400" b="0" i="1" smtClean="0">
                            <a:latin typeface="Cambria Math"/>
                            <a:ea typeface="Cambria Math"/>
                          </a:rPr>
                          <m:t>=1)</m:t>
                        </m:r>
                      </m:e>
                    </m:nary>
                  </m:oMath>
                </a14:m>
                <a:endParaRPr lang="ru-RU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/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ru-RU" sz="240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𝑗</m:t>
                        </m:r>
                      </m:sub>
                    </m:sSub>
                    <m:r>
                      <a:rPr lang="en-US" sz="2400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- важность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i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 мероприятия для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j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 заинтересованной стороны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ru-RU" sz="24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ru-RU" sz="2400" i="1" smtClean="0">
                            <a:latin typeface="Cambria Math"/>
                            <a:ea typeface="Cambria Math"/>
                          </a:rPr>
                          <m:t>𝛽</m:t>
                        </m:r>
                        <m:r>
                          <a:rPr lang="ru-RU" sz="2400" i="1">
                            <a:latin typeface="Cambria Math"/>
                            <a:ea typeface="Cambria Math"/>
                          </a:rPr>
                          <m:t>=1)</m:t>
                        </m:r>
                      </m:e>
                    </m:nary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b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𝑘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∈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0;1</m:t>
                          </m:r>
                        </m:e>
                      </m:d>
                      <m:r>
                        <a:rPr lang="ru-RU" sz="2400" b="0" i="0" smtClean="0">
                          <a:latin typeface="Cambria Math"/>
                          <a:ea typeface="Cambria Math"/>
                        </a:rPr>
                        <m:t>, где 1 −мероприятие внедрено полностью,  0−мероприятие отсутствует</m:t>
                      </m:r>
                    </m:oMath>
                  </m:oMathPara>
                </a14:m>
                <a:endParaRPr lang="ru-RU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𝑘</m:t>
                          </m:r>
                        </m:e>
                      </m:acc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 </m:t>
                          </m:r>
                        </m:sub>
                      </m:sSub>
                      <m:r>
                        <a:rPr lang="en-US" sz="2400" b="0" i="0" smtClean="0">
                          <a:latin typeface="Cambria Math"/>
                        </a:rPr>
                        <m:t>∗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𝛽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𝑖𝑗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∗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𝑖𝑗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  </m:t>
                          </m:r>
                        </m:sub>
                      </m:sSub>
                    </m:oMath>
                  </m:oMathPara>
                </a14:m>
                <a:endParaRPr lang="ru-RU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40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𝑖𝑗</m:t>
                        </m:r>
                        <m:r>
                          <a:rPr lang="en-US" sz="2400" b="0" i="1" smtClean="0">
                            <a:latin typeface="Cambria Math"/>
                          </a:rPr>
                          <m:t>  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−</m:t>
                    </m:r>
                    <m:r>
                      <a:rPr lang="ru-RU" sz="2400" b="0" i="1" smtClean="0">
                        <a:latin typeface="Cambria Math"/>
                      </a:rPr>
                      <m:t>стоимость внедрения </m:t>
                    </m:r>
                    <m:r>
                      <m:rPr>
                        <m:sty m:val="p"/>
                      </m:rPr>
                      <a:rPr lang="en-US" sz="2400" b="0" i="1" smtClean="0">
                        <a:latin typeface="Cambria Math"/>
                      </a:rPr>
                      <m:t>i</m:t>
                    </m:r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-</a:t>
                </a:r>
                <a:r>
                  <a:rPr lang="ru-RU" sz="2400" dirty="0" err="1" smtClean="0">
                    <a:latin typeface="Times New Roman" pitchFamily="18" charset="0"/>
                    <a:cs typeface="Times New Roman" pitchFamily="18" charset="0"/>
                  </a:rPr>
                  <a:t>го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 мероприятия для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j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-ой заинтересованной группы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𝑖𝑗</m:t>
                        </m:r>
                        <m:r>
                          <a:rPr lang="en-US" sz="2400" i="1">
                            <a:latin typeface="Cambria Math"/>
                          </a:rPr>
                          <m:t>  </m:t>
                        </m:r>
                      </m:sub>
                    </m:sSub>
                    <m:r>
                      <a:rPr lang="en-US" sz="2400" b="0" i="0" smtClean="0">
                        <a:latin typeface="Cambria Math"/>
                      </a:rPr>
                      <m:t> − </m:t>
                    </m:r>
                  </m:oMath>
                </a14:m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переменная оптимизации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014" y="1124744"/>
                <a:ext cx="7591418" cy="3912802"/>
              </a:xfrm>
              <a:prstGeom prst="rect">
                <a:avLst/>
              </a:prstGeom>
              <a:blipFill rotWithShape="1">
                <a:blip r:embed="rId2"/>
                <a:stretch>
                  <a:fillRect l="-1285" t="-5928" b="-202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368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20080"/>
          </a:xfrm>
        </p:spPr>
        <p:txBody>
          <a:bodyPr/>
          <a:lstStyle/>
          <a:p>
            <a:pPr algn="l"/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Вычисление показателей</a:t>
            </a: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0" y="1524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827584" y="1196752"/>
                <a:ext cx="7488832" cy="37280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Весовые коэффициенты, отражающие важность мероприятий, могут изменяться в течение периода </a:t>
                </a:r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планирования. Задаются методом экспертных оценок.</a:t>
                </a:r>
              </a:p>
              <a:p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ru-RU" dirty="0">
                    <a:latin typeface="Times New Roman" pitchFamily="18" charset="0"/>
                    <a:ea typeface="BatangChe" pitchFamily="49" charset="-127"/>
                    <a:cs typeface="Times New Roman" pitchFamily="18" charset="0"/>
                  </a:rPr>
                  <a:t>Показатель </a:t>
                </a:r>
                <a:r>
                  <a:rPr lang="en-US" dirty="0">
                    <a:latin typeface="Times New Roman" pitchFamily="18" charset="0"/>
                    <a:ea typeface="BatangChe" pitchFamily="49" charset="-127"/>
                    <a:cs typeface="Times New Roman" pitchFamily="18" charset="0"/>
                  </a:rPr>
                  <a:t>k</a:t>
                </a:r>
                <a:r>
                  <a:rPr lang="ru-RU" dirty="0">
                    <a:latin typeface="Times New Roman" pitchFamily="18" charset="0"/>
                    <a:ea typeface="BatangChe" pitchFamily="49" charset="-127"/>
                    <a:cs typeface="Times New Roman" pitchFamily="18" charset="0"/>
                  </a:rPr>
                  <a:t>(степень выполнения мероприятия) задается вручную, изменяется по периодам путем прибавления значения прироста, найденного с помощью надстройки </a:t>
                </a:r>
                <a:r>
                  <a:rPr lang="en-US" dirty="0">
                    <a:latin typeface="Times New Roman" pitchFamily="18" charset="0"/>
                    <a:ea typeface="BatangChe" pitchFamily="49" charset="-127"/>
                    <a:cs typeface="Times New Roman" pitchFamily="18" charset="0"/>
                  </a:rPr>
                  <a:t>excel</a:t>
                </a:r>
                <a:r>
                  <a:rPr lang="ru-RU" dirty="0">
                    <a:latin typeface="Times New Roman" pitchFamily="18" charset="0"/>
                    <a:ea typeface="BatangChe" pitchFamily="49" charset="-127"/>
                    <a:cs typeface="Times New Roman" pitchFamily="18" charset="0"/>
                  </a:rPr>
                  <a:t> «Поиск решений</a:t>
                </a:r>
                <a:r>
                  <a:rPr lang="ru-RU" dirty="0" smtClean="0">
                    <a:latin typeface="Times New Roman" pitchFamily="18" charset="0"/>
                    <a:ea typeface="BatangChe" pitchFamily="49" charset="-127"/>
                    <a:cs typeface="Times New Roman" pitchFamily="18" charset="0"/>
                  </a:rPr>
                  <a:t>»</a:t>
                </a:r>
              </a:p>
              <a:p>
                <a:endParaRPr lang="ru-RU" dirty="0">
                  <a:latin typeface="Times New Roman" pitchFamily="18" charset="0"/>
                  <a:ea typeface="BatangChe" pitchFamily="49" charset="-127"/>
                  <a:cs typeface="Times New Roman" pitchFamily="18" charset="0"/>
                </a:endParaRPr>
              </a:p>
              <a:p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Таблица значений заполняется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  <m:r>
                          <a:rPr lang="en-US" i="1">
                            <a:latin typeface="Cambria Math"/>
                          </a:rPr>
                          <m:t> </m:t>
                        </m:r>
                      </m:sub>
                    </m:sSub>
                    <m:r>
                      <a:rPr lang="en-US">
                        <a:latin typeface="Cambria Math"/>
                      </a:rPr>
                      <m:t>∗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𝑖𝑗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∗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𝑖𝑗</m:t>
                        </m:r>
                        <m:r>
                          <a:rPr lang="en-US" i="1">
                            <a:latin typeface="Cambria Math"/>
                          </a:rPr>
                          <m:t>  </m:t>
                        </m:r>
                      </m:sub>
                    </m:sSub>
                  </m:oMath>
                </a14:m>
                <a:endParaRPr lang="ru-RU" dirty="0">
                  <a:latin typeface="Times New Roman" pitchFamily="18" charset="0"/>
                  <a:ea typeface="BatangChe" pitchFamily="49" charset="-127"/>
                  <a:cs typeface="Times New Roman" pitchFamily="18" charset="0"/>
                </a:endParaRPr>
              </a:p>
              <a:p>
                <a:endParaRPr lang="ru-RU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Таблица «Финансы» отражает стоимость внедрения каждого из мероприятий</a:t>
                </a:r>
              </a:p>
              <a:p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1196752"/>
                <a:ext cx="7488832" cy="3728072"/>
              </a:xfrm>
              <a:prstGeom prst="rect">
                <a:avLst/>
              </a:prstGeom>
              <a:blipFill rotWithShape="1">
                <a:blip r:embed="rId2"/>
                <a:stretch>
                  <a:fillRect l="-733" t="-81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085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10902"/>
          </a:xfrm>
        </p:spPr>
        <p:txBody>
          <a:bodyPr/>
          <a:lstStyle/>
          <a:p>
            <a:pPr algn="l"/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Поиск решения</a:t>
            </a: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" name="Rectangle 11"/>
          <p:cNvSpPr>
            <a:spLocks noChangeArrowheads="1"/>
          </p:cNvSpPr>
          <p:nvPr/>
        </p:nvSpPr>
        <p:spPr bwMode="auto">
          <a:xfrm>
            <a:off x="0" y="7143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492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1089155" y="1114651"/>
                <a:ext cx="6965689" cy="6524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Целевая функция </a:t>
                </a:r>
                <a:r>
                  <a:rPr lang="en-US" dirty="0" smtClean="0"/>
                  <a:t>z</a:t>
                </a:r>
                <a:r>
                  <a:rPr lang="ru-RU" dirty="0" smtClean="0"/>
                  <a:t> задается как сумма значений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</m:acc>
                  </m:oMath>
                </a14:m>
                <a:r>
                  <a:rPr lang="ru-RU" dirty="0" smtClean="0"/>
                  <a:t> по периоду</a:t>
                </a:r>
              </a:p>
              <a:p>
                <a:endParaRPr lang="ru-RU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9155" y="1114651"/>
                <a:ext cx="6965689" cy="652423"/>
              </a:xfrm>
              <a:prstGeom prst="rect">
                <a:avLst/>
              </a:prstGeom>
              <a:blipFill rotWithShape="1">
                <a:blip r:embed="rId3"/>
                <a:stretch>
                  <a:fillRect l="-788" t="-373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971600" y="1556792"/>
                <a:ext cx="7272808" cy="28684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>Значения прироста находятся средствами надстройки </a:t>
                </a:r>
                <a:r>
                  <a:rPr lang="en-US" dirty="0" smtClean="0"/>
                  <a:t>excel </a:t>
                </a:r>
                <a:r>
                  <a:rPr lang="ru-RU" dirty="0" smtClean="0"/>
                  <a:t>«Поиск решений» в соответствии со следующими ограничениями:</a:t>
                </a:r>
              </a:p>
              <a:p>
                <a:r>
                  <a:rPr lang="ru-RU" dirty="0" smtClean="0"/>
                  <a:t>-сумма значений прироста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</m:acc>
                  </m:oMath>
                </a14:m>
                <a:r>
                  <a:rPr lang="ru-RU" dirty="0" smtClean="0"/>
                  <a:t> за период лежит </a:t>
                </a:r>
                <a:r>
                  <a:rPr lang="ru-RU" dirty="0" smtClean="0"/>
                  <a:t>в </a:t>
                </a:r>
                <a:r>
                  <a:rPr lang="ru-RU" dirty="0" smtClean="0"/>
                  <a:t>диапазоне </a:t>
                </a:r>
                <a:r>
                  <a:rPr lang="en-US" dirty="0" smtClean="0"/>
                  <a:t>[0;1]</a:t>
                </a:r>
                <a:endParaRPr lang="ru-RU" dirty="0" smtClean="0"/>
              </a:p>
              <a:p>
                <a:r>
                  <a:rPr lang="ru-RU" dirty="0" smtClean="0"/>
                  <a:t>-показатель степени выполнения мероприятия </a:t>
                </a:r>
                <a:r>
                  <a:rPr lang="en-US" dirty="0" smtClean="0"/>
                  <a:t>k</a:t>
                </a:r>
                <a:r>
                  <a:rPr lang="ru-RU" dirty="0" smtClean="0"/>
                  <a:t> меньше либо равен 1</a:t>
                </a:r>
              </a:p>
              <a:p>
                <a:r>
                  <a:rPr lang="ru-RU" dirty="0" smtClean="0"/>
                  <a:t>-сумма выполнения всех мероприятий за период(с учетом инфляции 7% ежегодно) равна максимальной сумме, которую университет готов потратить на внедрение инновационных </a:t>
                </a:r>
                <a:r>
                  <a:rPr lang="ru-RU" dirty="0" smtClean="0"/>
                  <a:t>мероприятий</a:t>
                </a:r>
                <a:endParaRPr lang="ru-RU" dirty="0" smtClean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1556792"/>
                <a:ext cx="7272808" cy="2868414"/>
              </a:xfrm>
              <a:prstGeom prst="rect">
                <a:avLst/>
              </a:prstGeom>
              <a:blipFill rotWithShape="1">
                <a:blip r:embed="rId4"/>
                <a:stretch>
                  <a:fillRect l="-671" t="-1062" b="-233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971600" y="4801105"/>
            <a:ext cx="75152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Для нахождения суммы инвестиций </a:t>
            </a:r>
            <a:r>
              <a:rPr lang="ru-RU" dirty="0" smtClean="0"/>
              <a:t>в мероприятие по </a:t>
            </a:r>
            <a:r>
              <a:rPr lang="ru-RU" dirty="0"/>
              <a:t>периоду </a:t>
            </a:r>
            <a:r>
              <a:rPr lang="ru-RU" dirty="0" smtClean="0"/>
              <a:t>найденное </a:t>
            </a:r>
            <a:r>
              <a:rPr lang="ru-RU" dirty="0"/>
              <a:t>значение прироста для каждого мероприятия умножаем на стоимость его внедрения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0866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363272" cy="648072"/>
          </a:xfrm>
        </p:spPr>
        <p:txBody>
          <a:bodyPr/>
          <a:lstStyle/>
          <a:p>
            <a:pPr algn="l"/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применения модели</a:t>
            </a: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7584" y="1052736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Отбираем мероприятия для каждой из заинтересованных групп, используя критерии оценки.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57789"/>
              </p:ext>
            </p:extLst>
          </p:nvPr>
        </p:nvGraphicFramePr>
        <p:xfrm>
          <a:off x="683568" y="1772816"/>
          <a:ext cx="7776864" cy="460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2297"/>
                <a:gridCol w="5574567"/>
              </a:tblGrid>
              <a:tr h="283952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Группа лиц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Мероприятия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3580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Государство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-создание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системы контроля качества образования</a:t>
                      </a:r>
                      <a:b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-повышение публикационной активности</a:t>
                      </a:r>
                      <a:b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-формирование отдела по работе с грантами</a:t>
                      </a:r>
                      <a:b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-формализация научно-инновационного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кластера</a:t>
                      </a:r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22844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Общество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-центр 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довузовской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профориентационной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работы</a:t>
                      </a:r>
                      <a:b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-формирование системы обратной связи на сайте</a:t>
                      </a:r>
                      <a:b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-создание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удобной поисковой системы на сайте</a:t>
                      </a:r>
                    </a:p>
                    <a:p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-электронный кампус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3580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Бизнес-сообщество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ребрендинг</a:t>
                      </a:r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-создание площадок эффективного обучения и повышения квалификации</a:t>
                      </a:r>
                    </a:p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-формирование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банков заказчиков</a:t>
                      </a:r>
                    </a:p>
                    <a:p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-создание эффективных бизнес-инкубаторов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96916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Внешние партнеры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-создание системы удаленного доступа к данным сайта</a:t>
                      </a:r>
                    </a:p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-формирование системы обмена кадрами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153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5576" y="469774"/>
            <a:ext cx="45232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Пример применения модели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55576" y="1124744"/>
            <a:ext cx="8366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Определяем весовые коэффициенты(одинаковые для всех периодов планирования</a:t>
            </a:r>
            <a:r>
              <a:rPr lang="ru-RU" dirty="0" smtClean="0"/>
              <a:t>)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3671201"/>
              </p:ext>
            </p:extLst>
          </p:nvPr>
        </p:nvGraphicFramePr>
        <p:xfrm>
          <a:off x="3995938" y="3140968"/>
          <a:ext cx="2975990" cy="80962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595198"/>
                <a:gridCol w="595198"/>
                <a:gridCol w="595198"/>
                <a:gridCol w="595198"/>
                <a:gridCol w="595198"/>
              </a:tblGrid>
              <a:tr h="15841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Период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Показатели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8418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0,5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584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0,3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0,2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584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0,2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0,8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584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1618803"/>
              </p:ext>
            </p:extLst>
          </p:nvPr>
        </p:nvGraphicFramePr>
        <p:xfrm>
          <a:off x="827584" y="4653136"/>
          <a:ext cx="2438400" cy="95250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609600"/>
                <a:gridCol w="609600"/>
                <a:gridCol w="609600"/>
                <a:gridCol w="609600"/>
              </a:tblGrid>
              <a:tr h="190500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Значение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0,036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0,012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0,036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0,012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0,02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0,016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5430584"/>
              </p:ext>
            </p:extLst>
          </p:nvPr>
        </p:nvGraphicFramePr>
        <p:xfrm>
          <a:off x="827584" y="3140968"/>
          <a:ext cx="2438400" cy="80962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609600"/>
                <a:gridCol w="609600"/>
                <a:gridCol w="609600"/>
                <a:gridCol w="609600"/>
              </a:tblGrid>
              <a:tr h="161925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Финансы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3000</a:t>
                      </a:r>
                    </a:p>
                  </a:txBody>
                  <a:tcPr marL="9525" marR="9525" marT="9525" marB="0" anchor="b"/>
                </a:tc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</a:t>
                      </a:r>
                    </a:p>
                  </a:txBody>
                  <a:tcPr marL="9525" marR="9525" marT="9525" marB="0" anchor="b"/>
                </a:tc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1700</a:t>
                      </a:r>
                    </a:p>
                  </a:txBody>
                  <a:tcPr marL="9525" marR="9525" marT="9525" marB="0" anchor="b"/>
                </a:tc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11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955348"/>
              </p:ext>
            </p:extLst>
          </p:nvPr>
        </p:nvGraphicFramePr>
        <p:xfrm>
          <a:off x="827584" y="1628800"/>
          <a:ext cx="1935212" cy="95250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93813"/>
                <a:gridCol w="440427"/>
                <a:gridCol w="250243"/>
                <a:gridCol w="250243"/>
                <a:gridCol w="250243"/>
                <a:gridCol w="250243"/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Период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Альфа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Бетта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0500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0,4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0,5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0,2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0,2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0,1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0,3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0,4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0,2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0,2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0,1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0,2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0,5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0,3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0,1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0,1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0,1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0,5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0,5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27584" y="2708921"/>
            <a:ext cx="770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Задаем стоимость внедрения 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степень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выполнения мероприятий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865677" y="4149080"/>
                <a:ext cx="6190092" cy="4040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Вычисляем значение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  <m:r>
                          <a:rPr lang="en-US" i="1">
                            <a:latin typeface="Cambria Math"/>
                          </a:rPr>
                          <m:t> </m:t>
                        </m:r>
                      </m:sub>
                    </m:sSub>
                    <m:r>
                      <a:rPr lang="en-US">
                        <a:latin typeface="Cambria Math"/>
                      </a:rPr>
                      <m:t>∗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𝑖𝑗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∗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𝑖𝑗</m:t>
                        </m:r>
                        <m:r>
                          <a:rPr lang="en-US" i="1">
                            <a:latin typeface="Cambria Math"/>
                          </a:rPr>
                          <m:t>   </m:t>
                        </m:r>
                      </m:sub>
                    </m:sSub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и целевой функции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z</a:t>
                </a:r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677" y="4149080"/>
                <a:ext cx="6190092" cy="404085"/>
              </a:xfrm>
              <a:prstGeom prst="rect">
                <a:avLst/>
              </a:prstGeom>
              <a:blipFill rotWithShape="1">
                <a:blip r:embed="rId2"/>
                <a:stretch>
                  <a:fillRect l="-788" t="-4545" b="-1818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4530417"/>
              </p:ext>
            </p:extLst>
          </p:nvPr>
        </p:nvGraphicFramePr>
        <p:xfrm>
          <a:off x="3960722" y="4653136"/>
          <a:ext cx="1547381" cy="50405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742743"/>
                <a:gridCol w="804638"/>
              </a:tblGrid>
              <a:tr h="33267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Период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Показатель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7137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0,184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98681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67544" y="188640"/>
            <a:ext cx="4572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Пример применения модели</a:t>
            </a:r>
            <a:r>
              <a:rPr lang="ru-RU" dirty="0">
                <a:solidFill>
                  <a:prstClr val="black"/>
                </a:solidFill>
                <a:ea typeface="+mj-ea"/>
                <a:cs typeface="+mj-cs"/>
              </a:rPr>
              <a:t/>
            </a:r>
            <a:br>
              <a:rPr lang="ru-RU" dirty="0">
                <a:solidFill>
                  <a:prstClr val="black"/>
                </a:solidFill>
                <a:ea typeface="+mj-ea"/>
                <a:cs typeface="+mj-cs"/>
              </a:rPr>
            </a:b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77582" y="764704"/>
            <a:ext cx="67747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Предположим, что университет готов инвестировать 500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000 рублей в год на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инновационные мероприятия.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Срок планирования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=3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5928505"/>
              </p:ext>
            </p:extLst>
          </p:nvPr>
        </p:nvGraphicFramePr>
        <p:xfrm>
          <a:off x="695077" y="1841922"/>
          <a:ext cx="7350798" cy="425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446"/>
                <a:gridCol w="565446"/>
                <a:gridCol w="565446"/>
                <a:gridCol w="565446"/>
                <a:gridCol w="565446"/>
                <a:gridCol w="565446"/>
                <a:gridCol w="565446"/>
                <a:gridCol w="565446"/>
                <a:gridCol w="565446"/>
                <a:gridCol w="565446"/>
                <a:gridCol w="565446"/>
                <a:gridCol w="565446"/>
                <a:gridCol w="565446"/>
              </a:tblGrid>
              <a:tr h="32400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Прирост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Сумма инвестиций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Степень выполнения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24000">
                <a:tc rowSpan="4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</a:tr>
              <a:tr h="32400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11,70%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35,10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0,32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</a:tr>
              <a:tr h="32400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19,47%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19,47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0,80</a:t>
                      </a:r>
                    </a:p>
                  </a:txBody>
                  <a:tcPr marL="9525" marR="9525" marT="9525" marB="0" anchor="ctr"/>
                </a:tc>
              </a:tr>
              <a:tr h="32400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10,33%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22,72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</a:tr>
              <a:tr h="324000">
                <a:tc rowSpan="4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50,00%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</a:tr>
              <a:tr h="32400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11,63%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34,89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0,43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</a:tr>
              <a:tr h="32400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19,47%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19,47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0,80</a:t>
                      </a:r>
                    </a:p>
                  </a:txBody>
                  <a:tcPr marL="9525" marR="9525" marT="9525" marB="0" anchor="ctr"/>
                </a:tc>
              </a:tr>
              <a:tr h="32400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37,43%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82,36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0,48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</a:tr>
              <a:tr h="324000">
                <a:tc rowSpan="4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</a:tr>
              <a:tr h="32400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56,67%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</a:tr>
              <a:tr h="32400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61,06%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61,06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0,80</a:t>
                      </a:r>
                    </a:p>
                  </a:txBody>
                  <a:tcPr marL="9525" marR="9525" marT="9525" marB="0" anchor="ctr"/>
                </a:tc>
              </a:tr>
              <a:tr h="32400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20,72%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52,24%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62,16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114,93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14074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27584" y="405325"/>
            <a:ext cx="45232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применения модели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755576" y="1033181"/>
            <a:ext cx="7763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Таким образом, за три года будут внедрены следующие мероприятия: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464105"/>
              </p:ext>
            </p:extLst>
          </p:nvPr>
        </p:nvGraphicFramePr>
        <p:xfrm>
          <a:off x="573563" y="1484784"/>
          <a:ext cx="7920880" cy="47868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72608"/>
                <a:gridCol w="2448272"/>
              </a:tblGrid>
              <a:tr h="352702">
                <a:tc>
                  <a:txBody>
                    <a:bodyPr/>
                    <a:lstStyle/>
                    <a:p>
                      <a:r>
                        <a:rPr lang="ru-RU" dirty="0" smtClean="0"/>
                        <a:t>Мероприятие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Степень внедрения</a:t>
                      </a:r>
                      <a:endParaRPr lang="ru-RU" dirty="0"/>
                    </a:p>
                  </a:txBody>
                  <a:tcPr/>
                </a:tc>
              </a:tr>
              <a:tr h="35432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создание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системы контроля качества образования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100%</a:t>
                      </a:r>
                      <a:endParaRPr lang="ru-RU" dirty="0"/>
                    </a:p>
                  </a:txBody>
                  <a:tcPr/>
                </a:tc>
              </a:tr>
              <a:tr h="385164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повышение публикационной активности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100%</a:t>
                      </a:r>
                      <a:endParaRPr lang="ru-RU" dirty="0"/>
                    </a:p>
                  </a:txBody>
                  <a:tcPr/>
                </a:tc>
              </a:tr>
              <a:tr h="4160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формирование отдела по работе с грантами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100%</a:t>
                      </a:r>
                      <a:endParaRPr lang="ru-RU" dirty="0"/>
                    </a:p>
                  </a:txBody>
                  <a:tcPr/>
                </a:tc>
              </a:tr>
              <a:tr h="3527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центр </a:t>
                      </a:r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довузовской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профориентационной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работы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30%</a:t>
                      </a:r>
                      <a:endParaRPr lang="ru-RU" dirty="0"/>
                    </a:p>
                  </a:txBody>
                  <a:tcPr/>
                </a:tc>
              </a:tr>
              <a:tr h="352702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формирование системы обратной связи на сайте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100%</a:t>
                      </a:r>
                      <a:endParaRPr lang="ru-RU" dirty="0"/>
                    </a:p>
                  </a:txBody>
                  <a:tcPr/>
                </a:tc>
              </a:tr>
              <a:tr h="3527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создание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удобной поисковой системы на сайте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100%</a:t>
                      </a:r>
                      <a:endParaRPr lang="ru-RU" dirty="0"/>
                    </a:p>
                  </a:txBody>
                  <a:tcPr/>
                </a:tc>
              </a:tr>
              <a:tr h="352702"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ребрендинг</a:t>
                      </a:r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20%</a:t>
                      </a:r>
                      <a:endParaRPr lang="ru-RU" dirty="0"/>
                    </a:p>
                  </a:txBody>
                  <a:tcPr/>
                </a:tc>
              </a:tr>
              <a:tr h="3886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формирование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банков заказчиков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100%</a:t>
                      </a:r>
                      <a:endParaRPr lang="ru-RU" dirty="0"/>
                    </a:p>
                  </a:txBody>
                  <a:tcPr/>
                </a:tc>
              </a:tr>
              <a:tr h="3966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создание эффективных бизнес-инкубаторов</a:t>
                      </a:r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80%</a:t>
                      </a:r>
                      <a:endParaRPr lang="ru-RU" dirty="0"/>
                    </a:p>
                  </a:txBody>
                  <a:tcPr/>
                </a:tc>
              </a:tr>
              <a:tr h="352702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создание системы удаленного доступа к данным сайта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21%</a:t>
                      </a:r>
                      <a:endParaRPr lang="ru-RU" dirty="0"/>
                    </a:p>
                  </a:txBody>
                  <a:tcPr/>
                </a:tc>
              </a:tr>
              <a:tr h="3527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формирование системы обмена кадрами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100%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23192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20080"/>
          </a:xfrm>
        </p:spPr>
        <p:txBody>
          <a:bodyPr/>
          <a:lstStyle/>
          <a:p>
            <a:pPr algn="l"/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исследования</a:t>
            </a: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124744"/>
            <a:ext cx="8352928" cy="2634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Выделены 4 группы заинтересованных лиц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обозначены связи с ними</a:t>
            </a:r>
          </a:p>
          <a:p>
            <a:pPr marL="285750" indent="-285750" algn="just">
              <a:lnSpc>
                <a:spcPct val="11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Определены критерии отбора инновационных мероприятий для внедрения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Разработана математическая модель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оптимизации распределения инвестиций в инновационные мероприятия университета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083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741104"/>
            <a:ext cx="7772400" cy="1375793"/>
          </a:xfrm>
        </p:spPr>
        <p:txBody>
          <a:bodyPr anchor="ctr"/>
          <a:lstStyle/>
          <a:p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36096" y="4725144"/>
            <a:ext cx="3312368" cy="1728192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Сухачева Анастасия Игоревна</a:t>
            </a:r>
          </a:p>
          <a:p>
            <a:pPr algn="l">
              <a:spcBef>
                <a:spcPts val="600"/>
              </a:spcBef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Научный руководитель:</a:t>
            </a:r>
          </a:p>
          <a:p>
            <a:pPr algn="l">
              <a:spcBef>
                <a:spcPts val="0"/>
              </a:spcBef>
            </a:pP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Лавренюк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Кирилл Игоревич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39552" y="476672"/>
            <a:ext cx="8064896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0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государственное бюджетное образовательное учреждение высшего профессионального образования </a:t>
            </a:r>
          </a:p>
          <a:p>
            <a:r>
              <a:rPr lang="ru-RU" sz="20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«Владивостокский государственный университет экономики и сервиса»</a:t>
            </a:r>
          </a:p>
        </p:txBody>
      </p:sp>
    </p:spTree>
    <p:extLst>
      <p:ext uri="{BB962C8B-B14F-4D97-AF65-F5344CB8AC3E}">
        <p14:creationId xmlns:p14="http://schemas.microsoft.com/office/powerpoint/2010/main" val="1737016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18654dd47b5edb50ad833957357e90987e3be1d4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4213</TotalTime>
  <Words>1123</Words>
  <Application>Microsoft Office PowerPoint</Application>
  <PresentationFormat>Экран (4:3)</PresentationFormat>
  <Paragraphs>378</Paragraphs>
  <Slides>17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Исполнительная</vt:lpstr>
      <vt:lpstr>Анализ и оценка конкурентной среды университета для формирования инновационной стратегии</vt:lpstr>
      <vt:lpstr>Определения</vt:lpstr>
      <vt:lpstr>Цель исследования</vt:lpstr>
      <vt:lpstr>Методы оценки конкурентной среды</vt:lpstr>
      <vt:lpstr>Принципы проведения инновационной политики</vt:lpstr>
      <vt:lpstr>Группы заинтересованных лиц</vt:lpstr>
      <vt:lpstr>Связи с группами заинтересованных лиц</vt:lpstr>
      <vt:lpstr>Инновационные мероприятия</vt:lpstr>
      <vt:lpstr>Разработка математической модели</vt:lpstr>
      <vt:lpstr>Вычисление показателей</vt:lpstr>
      <vt:lpstr>Поиск решения</vt:lpstr>
      <vt:lpstr>Пример применения модели</vt:lpstr>
      <vt:lpstr>Презентация PowerPoint</vt:lpstr>
      <vt:lpstr>Презентация PowerPoint</vt:lpstr>
      <vt:lpstr>Презентация PowerPoint</vt:lpstr>
      <vt:lpstr>Результаты исследования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Kirill Lavrenyuk</dc:creator>
  <cp:lastModifiedBy>Nastya</cp:lastModifiedBy>
  <cp:revision>160</cp:revision>
  <dcterms:created xsi:type="dcterms:W3CDTF">2015-02-09T12:26:21Z</dcterms:created>
  <dcterms:modified xsi:type="dcterms:W3CDTF">2015-04-27T06:12:40Z</dcterms:modified>
</cp:coreProperties>
</file>