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4"/>
  </p:notesMasterIdLst>
  <p:sldIdLst>
    <p:sldId id="256" r:id="rId2"/>
    <p:sldId id="263" r:id="rId3"/>
    <p:sldId id="262" r:id="rId4"/>
    <p:sldId id="261" r:id="rId5"/>
    <p:sldId id="260" r:id="rId6"/>
    <p:sldId id="264" r:id="rId7"/>
    <p:sldId id="265" r:id="rId8"/>
    <p:sldId id="258" r:id="rId9"/>
    <p:sldId id="268" r:id="rId10"/>
    <p:sldId id="270" r:id="rId11"/>
    <p:sldId id="269" r:id="rId12"/>
    <p:sldId id="257" r:id="rId13"/>
  </p:sldIdLst>
  <p:sldSz cx="12190413" cy="6858000"/>
  <p:notesSz cx="6858000" cy="9144000"/>
  <p:custDataLst>
    <p:tags r:id="rId15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Учетная запись Майкрософт" initials="УзМ" lastIdx="5" clrIdx="0">
    <p:extLst>
      <p:ext uri="{19B8F6BF-5375-455C-9EA6-DF929625EA0E}">
        <p15:presenceInfo xmlns:p15="http://schemas.microsoft.com/office/powerpoint/2012/main" userId="3dd5c24cc7834467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7320" autoAdjust="0"/>
  </p:normalViewPr>
  <p:slideViewPr>
    <p:cSldViewPr>
      <p:cViewPr varScale="1">
        <p:scale>
          <a:sx n="112" d="100"/>
          <a:sy n="112" d="100"/>
        </p:scale>
        <p:origin x="522" y="96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ACECBB5-6743-45A3-99F4-828BF85A91C6}" type="datetimeFigureOut">
              <a:rPr lang="ru-RU" smtClean="0"/>
              <a:pPr/>
              <a:t>24.12.2015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0612A92-375D-43BB-A34E-ED7CBBC96C7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9597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612A92-375D-43BB-A34E-ED7CBBC96C7C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47181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Цель </a:t>
            </a:r>
            <a:r>
              <a:rPr lang="ru-RU" baseline="0" dirty="0" smtClean="0"/>
              <a:t>работы – разработать интернет-магазин с возможностью дальнейшего расширения функционала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612A92-375D-43BB-A34E-ED7CBBC96C7C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418514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На слайде представлены задачи, поставленные</a:t>
            </a:r>
            <a:r>
              <a:rPr lang="ru-RU" baseline="0" dirty="0" smtClean="0"/>
              <a:t> для достижения цели. </a:t>
            </a:r>
            <a:r>
              <a:rPr lang="ru-RU" dirty="0" smtClean="0"/>
              <a:t>Первым</a:t>
            </a:r>
            <a:r>
              <a:rPr lang="ru-RU" baseline="0" dirty="0" smtClean="0"/>
              <a:t> этапом необходимо было определиться со способом реализации поставленной цели и выбрать инструменты и наиболее подходящие технологии.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612A92-375D-43BB-A34E-ED7CBBC96C7C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856884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baseline="0" dirty="0" smtClean="0"/>
              <a:t>На слайде рассмотрены два наиболее адекватных на сегодняшний день способа разработки крупных </a:t>
            </a:r>
            <a:r>
              <a:rPr lang="ru-RU" baseline="0" dirty="0" err="1" smtClean="0"/>
              <a:t>веб-приложений</a:t>
            </a:r>
            <a:r>
              <a:rPr lang="ru-RU" baseline="0" dirty="0" smtClean="0"/>
              <a:t>. Разработка с помощью </a:t>
            </a:r>
            <a:r>
              <a:rPr lang="en-US" baseline="0" dirty="0" smtClean="0"/>
              <a:t>CMS </a:t>
            </a:r>
            <a:r>
              <a:rPr lang="ru-RU" baseline="0" dirty="0" smtClean="0"/>
              <a:t>и при помощи фреймворков.</a:t>
            </a:r>
          </a:p>
          <a:p>
            <a:r>
              <a:rPr lang="en-US" baseline="0" dirty="0" smtClean="0"/>
              <a:t>CMS – </a:t>
            </a:r>
            <a:r>
              <a:rPr lang="ru-RU" baseline="0" dirty="0" smtClean="0"/>
              <a:t>системы управления содержимым сайта. Они представляют собой готовое решение с уже реализованным базовым функционалом, настройка которого весьма ограничена и порой проще написать свой функционал, чем пытаться изменить существующий.</a:t>
            </a:r>
          </a:p>
          <a:p>
            <a:r>
              <a:rPr lang="ru-RU" baseline="0" dirty="0" smtClean="0"/>
              <a:t>Фреймворк – это набор готовых решений, создаваемых с возможностью дальнейшего изменения под нужды проекта. Представляет собой готовую, грамотно построенную архитектуру. </a:t>
            </a:r>
          </a:p>
          <a:p>
            <a:r>
              <a:rPr lang="ru-RU" baseline="0" dirty="0" smtClean="0"/>
              <a:t>Из инструментов, представленных на слайде предпочтение было отдано </a:t>
            </a:r>
            <a:r>
              <a:rPr lang="ru-RU" baseline="0" dirty="0" err="1" smtClean="0"/>
              <a:t>фреймворкам</a:t>
            </a:r>
            <a:r>
              <a:rPr lang="ru-RU" baseline="0" dirty="0" smtClean="0"/>
              <a:t>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612A92-375D-43BB-A34E-ED7CBBC96C7C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432581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На слайде представлены</a:t>
            </a:r>
            <a:r>
              <a:rPr lang="ru-RU" baseline="0" dirty="0" smtClean="0"/>
              <a:t> инструменты и технологии, которые были использованы при создании магазина. </a:t>
            </a:r>
          </a:p>
          <a:p>
            <a:r>
              <a:rPr lang="ru-RU" dirty="0" smtClean="0"/>
              <a:t>В качестве основной</a:t>
            </a:r>
            <a:r>
              <a:rPr lang="ru-RU" baseline="0" dirty="0" smtClean="0"/>
              <a:t> технологии был выбран один из самых мощных </a:t>
            </a:r>
            <a:r>
              <a:rPr lang="en-US" baseline="0" dirty="0" smtClean="0"/>
              <a:t>PHP-</a:t>
            </a:r>
            <a:r>
              <a:rPr lang="ru-RU" baseline="0" dirty="0" smtClean="0"/>
              <a:t>фреймворков </a:t>
            </a:r>
            <a:r>
              <a:rPr lang="en-US" baseline="0" dirty="0" smtClean="0"/>
              <a:t>Symfony2</a:t>
            </a:r>
            <a:r>
              <a:rPr lang="ru-RU" baseline="0" dirty="0" smtClean="0"/>
              <a:t>, который отлично интегрирован с большинством перечисленных технологий. </a:t>
            </a:r>
          </a:p>
          <a:p>
            <a:r>
              <a:rPr lang="ru-RU" baseline="0" dirty="0" smtClean="0"/>
              <a:t>В проекте были задействованы шаблонизаторы для более удобной и гибкой работы с данными.</a:t>
            </a:r>
          </a:p>
          <a:p>
            <a:r>
              <a:rPr lang="ru-RU" dirty="0" smtClean="0"/>
              <a:t>Для</a:t>
            </a:r>
            <a:r>
              <a:rPr lang="ru-RU" baseline="0" dirty="0" smtClean="0"/>
              <a:t> автоматизации рабочего процесса был использован сборщик </a:t>
            </a:r>
            <a:r>
              <a:rPr lang="en-US" baseline="0" dirty="0" smtClean="0"/>
              <a:t>gulp, </a:t>
            </a:r>
            <a:r>
              <a:rPr lang="ru-RU" baseline="0" dirty="0" smtClean="0"/>
              <a:t>менеджер зависимостей </a:t>
            </a:r>
            <a:r>
              <a:rPr lang="en-US" baseline="0" dirty="0" smtClean="0"/>
              <a:t>composer </a:t>
            </a:r>
            <a:r>
              <a:rPr lang="ru-RU" baseline="0" dirty="0" smtClean="0"/>
              <a:t>и система контроля версий </a:t>
            </a:r>
            <a:r>
              <a:rPr lang="en-US" baseline="0" dirty="0" err="1" smtClean="0"/>
              <a:t>git</a:t>
            </a:r>
            <a:r>
              <a:rPr lang="en-US" baseline="0" dirty="0" smtClean="0"/>
              <a:t>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612A92-375D-43BB-A34E-ED7CBBC96C7C}" type="slidenum">
              <a:rPr lang="ru-RU" smtClean="0"/>
              <a:pPr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916103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Одним из первых этапов</a:t>
            </a:r>
            <a:r>
              <a:rPr lang="ru-RU" baseline="0" dirty="0" smtClean="0"/>
              <a:t> разработки необходимо было сделать основу для </a:t>
            </a:r>
            <a:r>
              <a:rPr lang="ru-RU" baseline="0" dirty="0" err="1" smtClean="0"/>
              <a:t>интернет-магазина</a:t>
            </a:r>
            <a:r>
              <a:rPr lang="ru-RU" baseline="0" dirty="0" smtClean="0"/>
              <a:t> - сайт-каталог. На слайде перечислен функционал сайта-каталога.</a:t>
            </a:r>
          </a:p>
          <a:p>
            <a:r>
              <a:rPr lang="ru-RU" baseline="0" dirty="0" smtClean="0"/>
              <a:t>Одним из основных требований к сайту была адаптация сайта на различных устройствах с выходом в интернет, таких как смартфоны и планшеты. Для адаптации была использована технология </a:t>
            </a:r>
            <a:r>
              <a:rPr lang="en-US" baseline="0" dirty="0" smtClean="0"/>
              <a:t>media queries</a:t>
            </a:r>
            <a:r>
              <a:rPr lang="ru-RU" baseline="0" dirty="0" smtClean="0"/>
              <a:t>, которая поддерживается всеми браузерами, за исключением старых допотопных браузеров </a:t>
            </a:r>
            <a:r>
              <a:rPr lang="en-US" baseline="0" dirty="0" err="1" smtClean="0"/>
              <a:t>Inthernet</a:t>
            </a:r>
            <a:r>
              <a:rPr lang="en-US" baseline="0" dirty="0" smtClean="0"/>
              <a:t> Explorer</a:t>
            </a:r>
            <a:r>
              <a:rPr lang="ru-RU" baseline="0" dirty="0" smtClean="0"/>
              <a:t>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612A92-375D-43BB-A34E-ED7CBBC96C7C}" type="slidenum">
              <a:rPr lang="ru-RU" smtClean="0"/>
              <a:pPr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222713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После</a:t>
            </a:r>
            <a:r>
              <a:rPr lang="ru-RU" baseline="0" dirty="0" smtClean="0"/>
              <a:t> того как сайт-каталог был полностью готов, был реализован функционал </a:t>
            </a:r>
            <a:r>
              <a:rPr lang="ru-RU" baseline="0" dirty="0" err="1" smtClean="0"/>
              <a:t>интернет-магазина</a:t>
            </a:r>
            <a:r>
              <a:rPr lang="ru-RU" baseline="0" dirty="0" smtClean="0"/>
              <a:t>. Была создана корзина и механизм добавления товаров, дополнен административный интерфейс и реализован другой функционал представленный на слайде.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612A92-375D-43BB-A34E-ED7CBBC96C7C}" type="slidenum">
              <a:rPr lang="ru-RU" smtClean="0"/>
              <a:pPr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989253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В работе были использованы </a:t>
            </a:r>
            <a:r>
              <a:rPr lang="ru-RU" baseline="0" dirty="0" smtClean="0"/>
              <a:t>технологии, облегчающие работу программисту, избавляя его от рутины.</a:t>
            </a:r>
          </a:p>
          <a:p>
            <a:r>
              <a:rPr lang="ru-RU" baseline="0" dirty="0" smtClean="0"/>
              <a:t>На слайде представлены примеры кода, отражающие основные преимущества </a:t>
            </a:r>
            <a:r>
              <a:rPr lang="en-US" baseline="0" dirty="0" smtClean="0"/>
              <a:t>SASS.</a:t>
            </a:r>
            <a:endParaRPr lang="ru-RU" baseline="0" dirty="0" smtClean="0"/>
          </a:p>
          <a:p>
            <a:r>
              <a:rPr lang="en-US" dirty="0" smtClean="0"/>
              <a:t>CSS-</a:t>
            </a:r>
            <a:r>
              <a:rPr lang="ru-RU" dirty="0" smtClean="0"/>
              <a:t>препроцессоры</a:t>
            </a:r>
            <a:r>
              <a:rPr lang="ru-RU" baseline="0" dirty="0" smtClean="0"/>
              <a:t> пользуются заслуженной популярностью в кругах </a:t>
            </a:r>
            <a:r>
              <a:rPr lang="en-US" baseline="0" dirty="0" smtClean="0"/>
              <a:t>web</a:t>
            </a:r>
            <a:r>
              <a:rPr lang="ru-RU" baseline="0" dirty="0" smtClean="0"/>
              <a:t>-программистов, благодаря таким возможностям как вложенность, </a:t>
            </a:r>
          </a:p>
          <a:p>
            <a:r>
              <a:rPr lang="ru-RU" baseline="0" dirty="0" smtClean="0"/>
              <a:t>функции, циклы, переменные и условия. Они делают процесс стилизации страниц более гибким, интересным и менее рутинным. </a:t>
            </a:r>
          </a:p>
          <a:p>
            <a:r>
              <a:rPr lang="en-US" baseline="0" dirty="0" smtClean="0"/>
              <a:t>SASS</a:t>
            </a:r>
            <a:r>
              <a:rPr lang="ru-RU" baseline="0" dirty="0" smtClean="0"/>
              <a:t> помогает программисту структурировать </a:t>
            </a:r>
            <a:r>
              <a:rPr lang="en-US" baseline="0" dirty="0" smtClean="0"/>
              <a:t>CSS </a:t>
            </a:r>
            <a:r>
              <a:rPr lang="ru-RU" baseline="0" dirty="0" smtClean="0"/>
              <a:t>код. Всегда приятнее работать со структурированным кодом.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612A92-375D-43BB-A34E-ED7CBBC96C7C}" type="slidenum">
              <a:rPr lang="ru-RU" smtClean="0"/>
              <a:pPr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31118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Всем спасибо</a:t>
            </a:r>
            <a:r>
              <a:rPr lang="ru-RU" baseline="0" dirty="0" smtClean="0"/>
              <a:t> за </a:t>
            </a:r>
            <a:r>
              <a:rPr lang="ru-RU" baseline="0" smtClean="0"/>
              <a:t>внимание!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612A92-375D-43BB-A34E-ED7CBBC96C7C}" type="slidenum">
              <a:rPr lang="ru-RU" smtClean="0"/>
              <a:pPr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66131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072371" y="2514601"/>
            <a:ext cx="9316636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72371" y="4777381"/>
            <a:ext cx="9316636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FCF77-D51A-427A-9478-5B4CF9E515BC}" type="datetimeFigureOut">
              <a:rPr lang="ru-RU" smtClean="0"/>
              <a:pPr/>
              <a:t>24.12.2015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8"/>
          <p:cNvSpPr/>
          <p:nvPr/>
        </p:nvSpPr>
        <p:spPr bwMode="auto">
          <a:xfrm>
            <a:off x="-42286" y="4321159"/>
            <a:ext cx="1860388" cy="781781"/>
          </a:xfrm>
          <a:custGeom>
            <a:avLst/>
            <a:gdLst/>
            <a:ahLst/>
            <a:cxnLst/>
            <a:rect l="l" t="t" r="r" b="b"/>
            <a:pathLst>
              <a:path w="8042" h="10000">
                <a:moveTo>
                  <a:pt x="5799" y="10000"/>
                </a:moveTo>
                <a:cubicBezTo>
                  <a:pt x="5880" y="10000"/>
                  <a:pt x="5934" y="9940"/>
                  <a:pt x="5961" y="9880"/>
                </a:cubicBezTo>
                <a:cubicBezTo>
                  <a:pt x="5961" y="9820"/>
                  <a:pt x="5988" y="9820"/>
                  <a:pt x="5988" y="9820"/>
                </a:cubicBezTo>
                <a:lnTo>
                  <a:pt x="8042" y="5260"/>
                </a:lnTo>
                <a:cubicBezTo>
                  <a:pt x="8096" y="5140"/>
                  <a:pt x="8096" y="4901"/>
                  <a:pt x="8042" y="4721"/>
                </a:cubicBezTo>
                <a:lnTo>
                  <a:pt x="5988" y="221"/>
                </a:lnTo>
                <a:cubicBezTo>
                  <a:pt x="5988" y="160"/>
                  <a:pt x="5961" y="160"/>
                  <a:pt x="5961" y="160"/>
                </a:cubicBezTo>
                <a:cubicBezTo>
                  <a:pt x="5934" y="101"/>
                  <a:pt x="5880" y="41"/>
                  <a:pt x="5799" y="41"/>
                </a:cubicBezTo>
                <a:lnTo>
                  <a:pt x="18" y="0"/>
                </a:lnTo>
                <a:cubicBezTo>
                  <a:pt x="12" y="3330"/>
                  <a:pt x="6" y="6661"/>
                  <a:pt x="0" y="9991"/>
                </a:cubicBezTo>
                <a:lnTo>
                  <a:pt x="5799" y="1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64372" y="4529542"/>
            <a:ext cx="779869" cy="365125"/>
          </a:xfrm>
        </p:spPr>
        <p:txBody>
          <a:bodyPr/>
          <a:lstStyle/>
          <a:p>
            <a:fld id="{57294B96-EEE3-4972-8D46-43C05534802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2637627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42890" y="624110"/>
            <a:ext cx="9234830" cy="78062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10984" y="1683026"/>
            <a:ext cx="9566736" cy="422819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FCF77-D51A-427A-9478-5B4CF9E515BC}" type="datetimeFigureOut">
              <a:rPr lang="ru-RU" smtClean="0"/>
              <a:pPr/>
              <a:t>24.12.2015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10983" y="6135090"/>
            <a:ext cx="8399559" cy="365845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77" y="711194"/>
            <a:ext cx="181090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94B96-EEE3-4972-8D46-43C05534802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1637089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42890" y="2074562"/>
            <a:ext cx="9234830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42890" y="3581400"/>
            <a:ext cx="9234830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FCF77-D51A-427A-9478-5B4CF9E515BC}" type="datetimeFigureOut">
              <a:rPr lang="ru-RU" smtClean="0"/>
              <a:pPr/>
              <a:t>24.12.2015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77" y="3166528"/>
            <a:ext cx="181090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1549" y="3244141"/>
            <a:ext cx="779869" cy="365125"/>
          </a:xfrm>
        </p:spPr>
        <p:txBody>
          <a:bodyPr/>
          <a:lstStyle/>
          <a:p>
            <a:fld id="{57294B96-EEE3-4972-8D46-43C05534802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7557824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551" y="2136707"/>
            <a:ext cx="4262820" cy="376739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15484" y="2136707"/>
            <a:ext cx="4262236" cy="376739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FCF77-D51A-427A-9478-5B4CF9E515BC}" type="datetimeFigureOut">
              <a:rPr lang="ru-RU" smtClean="0"/>
              <a:pPr/>
              <a:t>24.12.2015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77" y="711194"/>
            <a:ext cx="181090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1549" y="787784"/>
            <a:ext cx="779869" cy="365125"/>
          </a:xfrm>
        </p:spPr>
        <p:txBody>
          <a:bodyPr/>
          <a:lstStyle/>
          <a:p>
            <a:fld id="{57294B96-EEE3-4972-8D46-43C05534802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1240805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20076" y="2226626"/>
            <a:ext cx="383229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550" y="2802889"/>
            <a:ext cx="4262821" cy="3105703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40558" y="2223398"/>
            <a:ext cx="383048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10694" y="2799661"/>
            <a:ext cx="4260352" cy="3105703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FCF77-D51A-427A-9478-5B4CF9E515BC}" type="datetimeFigureOut">
              <a:rPr lang="ru-RU" smtClean="0"/>
              <a:pPr/>
              <a:t>24.12.2015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77" y="711194"/>
            <a:ext cx="181090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1549" y="787784"/>
            <a:ext cx="779869" cy="365125"/>
          </a:xfrm>
        </p:spPr>
        <p:txBody>
          <a:bodyPr/>
          <a:lstStyle/>
          <a:p>
            <a:fld id="{57294B96-EEE3-4972-8D46-43C05534802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1397992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3263" y="624110"/>
            <a:ext cx="8784456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FCF77-D51A-427A-9478-5B4CF9E515BC}" type="datetimeFigureOut">
              <a:rPr lang="ru-RU" smtClean="0"/>
              <a:pPr/>
              <a:t>24.12.2015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77" y="711194"/>
            <a:ext cx="181090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94B96-EEE3-4972-8D46-43C05534802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6804852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FCF77-D51A-427A-9478-5B4CF9E515BC}" type="datetimeFigureOut">
              <a:rPr lang="ru-RU" smtClean="0"/>
              <a:pPr/>
              <a:t>24.12.2015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77" y="711194"/>
            <a:ext cx="181090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94B96-EEE3-4972-8D46-43C05534802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90062951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549" y="446088"/>
            <a:ext cx="3505656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836" y="446090"/>
            <a:ext cx="5053883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549" y="1598613"/>
            <a:ext cx="3505656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FCF77-D51A-427A-9478-5B4CF9E515BC}" type="datetimeFigureOut">
              <a:rPr lang="ru-RU" smtClean="0"/>
              <a:pPr/>
              <a:t>24.12.2015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77" y="711194"/>
            <a:ext cx="181090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94B96-EEE3-4972-8D46-43C05534802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4207032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550" y="4800600"/>
            <a:ext cx="878816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550" y="634965"/>
            <a:ext cx="8788169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550" y="5367338"/>
            <a:ext cx="8788169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FCF77-D51A-427A-9478-5B4CF9E515BC}" type="datetimeFigureOut">
              <a:rPr lang="ru-RU" smtClean="0"/>
              <a:pPr/>
              <a:t>24.12.2015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77" y="4910661"/>
            <a:ext cx="181090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81549" y="4983089"/>
            <a:ext cx="779869" cy="365125"/>
          </a:xfrm>
        </p:spPr>
        <p:txBody>
          <a:bodyPr/>
          <a:lstStyle/>
          <a:p>
            <a:fld id="{57294B96-EEE3-4972-8D46-43C05534802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0941345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550" y="609600"/>
            <a:ext cx="878816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550" y="4354046"/>
            <a:ext cx="878816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FCF77-D51A-427A-9478-5B4CF9E515BC}" type="datetimeFigureOut">
              <a:rPr lang="ru-RU" smtClean="0"/>
              <a:pPr/>
              <a:t>24.12.2015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77" y="3166528"/>
            <a:ext cx="181090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1549" y="3244141"/>
            <a:ext cx="779869" cy="365125"/>
          </a:xfrm>
        </p:spPr>
        <p:txBody>
          <a:bodyPr/>
          <a:lstStyle/>
          <a:p>
            <a:fld id="{57294B96-EEE3-4972-8D46-43C05534802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82823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17118" y="609600"/>
            <a:ext cx="814505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20877" y="3505200"/>
            <a:ext cx="7537536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550" y="4354046"/>
            <a:ext cx="878816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FCF77-D51A-427A-9478-5B4CF9E515BC}" type="datetimeFigureOut">
              <a:rPr lang="ru-RU" smtClean="0"/>
              <a:pPr/>
              <a:t>24.12.2015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9" name="Freeform 11"/>
          <p:cNvSpPr/>
          <p:nvPr/>
        </p:nvSpPr>
        <p:spPr bwMode="auto">
          <a:xfrm flipV="1">
            <a:off x="77" y="3166528"/>
            <a:ext cx="181090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1549" y="3244141"/>
            <a:ext cx="779869" cy="365125"/>
          </a:xfrm>
        </p:spPr>
        <p:txBody>
          <a:bodyPr/>
          <a:lstStyle/>
          <a:p>
            <a:fld id="{57294B96-EEE3-4972-8D46-43C05534802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410775" y="648005"/>
            <a:ext cx="60967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1294" y="2905306"/>
            <a:ext cx="60967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17985834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550" y="2438402"/>
            <a:ext cx="8788169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550" y="5181600"/>
            <a:ext cx="8788169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FCF77-D51A-427A-9478-5B4CF9E515BC}" type="datetimeFigureOut">
              <a:rPr lang="ru-RU" smtClean="0"/>
              <a:pPr/>
              <a:t>24.12.2015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77" y="4910661"/>
            <a:ext cx="181090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81549" y="4983089"/>
            <a:ext cx="779869" cy="365125"/>
          </a:xfrm>
        </p:spPr>
        <p:txBody>
          <a:bodyPr/>
          <a:lstStyle/>
          <a:p>
            <a:fld id="{57294B96-EEE3-4972-8D46-43C05534802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513707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917118" y="609600"/>
            <a:ext cx="814505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549" y="4343400"/>
            <a:ext cx="8916562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549" y="5181600"/>
            <a:ext cx="8916562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FCF77-D51A-427A-9478-5B4CF9E515BC}" type="datetimeFigureOut">
              <a:rPr lang="ru-RU" smtClean="0"/>
              <a:pPr/>
              <a:t>24.12.2015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0" name="Freeform 11"/>
          <p:cNvSpPr/>
          <p:nvPr/>
        </p:nvSpPr>
        <p:spPr bwMode="auto">
          <a:xfrm flipV="1">
            <a:off x="77" y="4910661"/>
            <a:ext cx="181090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81549" y="4983089"/>
            <a:ext cx="779869" cy="365125"/>
          </a:xfrm>
        </p:spPr>
        <p:txBody>
          <a:bodyPr/>
          <a:lstStyle/>
          <a:p>
            <a:fld id="{57294B96-EEE3-4972-8D46-43C05534802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2410775" y="648005"/>
            <a:ext cx="60967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891294" y="2905306"/>
            <a:ext cx="60967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85032254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551" y="627407"/>
            <a:ext cx="8788168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550" y="4343400"/>
            <a:ext cx="8788169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550" y="5181600"/>
            <a:ext cx="8788169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FCF77-D51A-427A-9478-5B4CF9E515BC}" type="datetimeFigureOut">
              <a:rPr lang="ru-RU" smtClean="0"/>
              <a:pPr/>
              <a:t>24.12.2015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77" y="4910661"/>
            <a:ext cx="181090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81549" y="4983089"/>
            <a:ext cx="779869" cy="365125"/>
          </a:xfrm>
        </p:spPr>
        <p:txBody>
          <a:bodyPr/>
          <a:lstStyle/>
          <a:p>
            <a:fld id="{57294B96-EEE3-4972-8D46-43C05534802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716569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FCF77-D51A-427A-9478-5B4CF9E515BC}" type="datetimeFigureOut">
              <a:rPr lang="ru-RU" smtClean="0"/>
              <a:pPr/>
              <a:t>24.12.2015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77" y="711194"/>
            <a:ext cx="181090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94B96-EEE3-4972-8D46-43C05534802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4973083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70186" y="627407"/>
            <a:ext cx="2207889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551" y="627407"/>
            <a:ext cx="6287645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FCF77-D51A-427A-9478-5B4CF9E515BC}" type="datetimeFigureOut">
              <a:rPr lang="ru-RU" smtClean="0"/>
              <a:pPr/>
              <a:t>24.12.2015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77" y="711194"/>
            <a:ext cx="181090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94B96-EEE3-4972-8D46-43C05534802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8536324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23267" y="1"/>
            <a:ext cx="9155508" cy="106521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2946017" y="1927226"/>
            <a:ext cx="4414792" cy="415131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7563983" y="1927226"/>
            <a:ext cx="4414792" cy="415131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2EFCF77-D51A-427A-9478-5B4CF9E515BC}" type="datetimeFigureOut">
              <a:rPr lang="ru-RU" smtClean="0"/>
              <a:pPr/>
              <a:t>24.12.2015</a:t>
            </a:fld>
            <a:endParaRPr lang="ru-RU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7294B96-EEE3-4972-8D46-43C05534802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1655945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/>
          <p:cNvGrpSpPr/>
          <p:nvPr/>
        </p:nvGrpSpPr>
        <p:grpSpPr>
          <a:xfrm>
            <a:off x="1" y="228600"/>
            <a:ext cx="2641256" cy="6638628"/>
            <a:chOff x="2487613" y="285750"/>
            <a:chExt cx="2428875" cy="5654676"/>
          </a:xfrm>
        </p:grpSpPr>
        <p:sp>
          <p:nvSpPr>
            <p:cNvPr id="37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8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9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0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1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2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3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4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5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6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7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8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49" name="Group 48"/>
          <p:cNvGrpSpPr/>
          <p:nvPr/>
        </p:nvGrpSpPr>
        <p:grpSpPr>
          <a:xfrm>
            <a:off x="27224" y="285"/>
            <a:ext cx="2602691" cy="6852968"/>
            <a:chOff x="6627813" y="195717"/>
            <a:chExt cx="1952625" cy="5678034"/>
          </a:xfrm>
        </p:grpSpPr>
        <p:sp>
          <p:nvSpPr>
            <p:cNvPr id="50" name="Freeform 27"/>
            <p:cNvSpPr/>
            <p:nvPr/>
          </p:nvSpPr>
          <p:spPr bwMode="auto">
            <a:xfrm>
              <a:off x="6627813" y="195717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1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2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3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4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5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6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7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8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9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0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1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62" name="Rectangle 61"/>
          <p:cNvSpPr/>
          <p:nvPr/>
        </p:nvSpPr>
        <p:spPr>
          <a:xfrm>
            <a:off x="0" y="0"/>
            <a:ext cx="243808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072370" y="624110"/>
            <a:ext cx="9305349" cy="77491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0577" y="1672154"/>
            <a:ext cx="9757143" cy="434764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851" y="6135090"/>
            <a:ext cx="1021707" cy="3701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EFCF77-D51A-427A-9478-5B4CF9E515BC}" type="datetimeFigureOut">
              <a:rPr lang="ru-RU" smtClean="0"/>
              <a:pPr/>
              <a:t>24.12.2015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72371" y="6135090"/>
            <a:ext cx="8138171" cy="36584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681549" y="787784"/>
            <a:ext cx="7798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57294B96-EEE3-4972-8D46-43C05534802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9218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ransition spd="med">
    <p:wipe dir="d"/>
  </p:transition>
  <p:timing>
    <p:tnLst>
      <p:par>
        <p:cTn id="1" dur="indefinite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40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0" indent="360000" algn="just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None/>
        <a:defRPr sz="2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457200" indent="360000" algn="just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None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914400" indent="360000" algn="just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None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1305" y="1412776"/>
            <a:ext cx="10361851" cy="2694161"/>
          </a:xfrm>
        </p:spPr>
        <p:txBody>
          <a:bodyPr>
            <a:noAutofit/>
          </a:bodyPr>
          <a:lstStyle/>
          <a:p>
            <a:pPr algn="ctr"/>
            <a:r>
              <a:rPr lang="ru-RU" sz="4000" dirty="0" smtClean="0"/>
              <a:t>Разработка </a:t>
            </a:r>
            <a:br>
              <a:rPr lang="ru-RU" sz="4000" dirty="0" smtClean="0"/>
            </a:br>
            <a:r>
              <a:rPr lang="ru-RU" sz="4000" dirty="0" smtClean="0"/>
              <a:t>интернет-магазина автозапчастей </a:t>
            </a:r>
            <a:br>
              <a:rPr lang="ru-RU" sz="4000" dirty="0" smtClean="0"/>
            </a:br>
            <a:r>
              <a:rPr lang="ru-RU" sz="4000" dirty="0" smtClean="0"/>
              <a:t>(на примере ИП «Корольков А.П.», </a:t>
            </a:r>
            <a:br>
              <a:rPr lang="ru-RU" sz="4000" dirty="0" smtClean="0"/>
            </a:br>
            <a:r>
              <a:rPr lang="ru-RU" sz="4000" dirty="0" smtClean="0"/>
              <a:t>г. Владивосток)</a:t>
            </a:r>
            <a:endParaRPr lang="ru-RU" sz="40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7823398" y="4509120"/>
            <a:ext cx="467389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/>
              <a:t>Кожушко Е.А., ББИ-11-02</a:t>
            </a:r>
            <a:endParaRPr lang="ru-RU" sz="2000" dirty="0"/>
          </a:p>
        </p:txBody>
      </p:sp>
    </p:spTree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 txBox="1">
            <a:spLocks/>
          </p:cNvSpPr>
          <p:nvPr/>
        </p:nvSpPr>
        <p:spPr>
          <a:xfrm>
            <a:off x="761921" y="2069976"/>
            <a:ext cx="10971372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Цель </a:t>
            </a:r>
            <a:r>
              <a:rPr kumimoji="0" lang="ru-RU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работы</a:t>
            </a:r>
            <a:endParaRPr kumimoji="0" lang="ru-RU" sz="4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7" name="Содержимое 2"/>
          <p:cNvSpPr txBox="1">
            <a:spLocks/>
          </p:cNvSpPr>
          <p:nvPr/>
        </p:nvSpPr>
        <p:spPr>
          <a:xfrm>
            <a:off x="761921" y="3256385"/>
            <a:ext cx="10971372" cy="15299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lvl="0" algn="ctr">
              <a:spcBef>
                <a:spcPct val="20000"/>
              </a:spcBef>
              <a:defRPr/>
            </a:pP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Разработать </a:t>
            </a:r>
            <a:r>
              <a:rPr lang="ru-RU" sz="3200" dirty="0" smtClean="0"/>
              <a:t>интернет – магазин для компании AJS</a:t>
            </a:r>
            <a:r>
              <a:rPr lang="ru-RU" sz="3200" dirty="0"/>
              <a:t>.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 txBox="1">
            <a:spLocks/>
          </p:cNvSpPr>
          <p:nvPr/>
        </p:nvSpPr>
        <p:spPr>
          <a:xfrm>
            <a:off x="609521" y="3717032"/>
            <a:ext cx="10971372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7" name="Содержимое 2"/>
          <p:cNvSpPr txBox="1">
            <a:spLocks/>
          </p:cNvSpPr>
          <p:nvPr/>
        </p:nvSpPr>
        <p:spPr>
          <a:xfrm>
            <a:off x="609521" y="4711154"/>
            <a:ext cx="10971372" cy="74867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9" name="Содержимое 8" descr="Obzor2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166116" y="428604"/>
            <a:ext cx="8496706" cy="5808657"/>
          </a:xfrm>
        </p:spPr>
      </p:pic>
    </p:spTree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2142890" y="624110"/>
            <a:ext cx="9234830" cy="1292722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AJS</a:t>
            </a:r>
            <a:r>
              <a:rPr lang="ru-RU" b="1" dirty="0" smtClean="0"/>
              <a:t> сеть магазинов автомобильного тюнинга</a:t>
            </a:r>
            <a:endParaRPr lang="ru-RU" b="1" dirty="0"/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1810984" y="2276872"/>
            <a:ext cx="9566736" cy="4228196"/>
          </a:xfrm>
        </p:spPr>
        <p:txBody>
          <a:bodyPr>
            <a:normAutofit fontScale="92500"/>
          </a:bodyPr>
          <a:lstStyle/>
          <a:p>
            <a:pPr algn="ctr">
              <a:buNone/>
            </a:pPr>
            <a:r>
              <a:rPr lang="ru-RU" dirty="0" smtClean="0"/>
              <a:t>Сеть </a:t>
            </a:r>
            <a:r>
              <a:rPr lang="ru-RU" dirty="0" err="1" smtClean="0"/>
              <a:t>интернет-магазинов</a:t>
            </a:r>
            <a:r>
              <a:rPr lang="ru-RU" dirty="0" smtClean="0"/>
              <a:t> </a:t>
            </a:r>
            <a:r>
              <a:rPr lang="ru-RU" dirty="0" err="1" smtClean="0"/>
              <a:t>тюнинга</a:t>
            </a:r>
            <a:r>
              <a:rPr lang="ru-RU" dirty="0" smtClean="0"/>
              <a:t> AJS – это товары для 4х4 и GT автоспорта из Китая, Тайваня, Японии, Австралии, США, России и других стран. Более 4000 позиций в каталоге, сеть дилерский точек во всей стране, гибкие условия отправки и оплаты.</a:t>
            </a:r>
            <a:br>
              <a:rPr lang="ru-RU" dirty="0" smtClean="0"/>
            </a:br>
            <a:r>
              <a:rPr lang="ru-RU" dirty="0" smtClean="0"/>
              <a:t>Помимо общераспространенных товаров: фильтров, датчиков и прочих, активно развиваются товары под своим брендом, например, детали подвески AJS, патрубки охлаждения, пайпы </a:t>
            </a:r>
            <a:r>
              <a:rPr lang="ru-RU" dirty="0" err="1" smtClean="0"/>
              <a:t>интеркулера</a:t>
            </a:r>
            <a:r>
              <a:rPr lang="ru-RU" dirty="0" smtClean="0"/>
              <a:t> и выпускные коллектора.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33111021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Основные задачи </a:t>
            </a:r>
            <a:r>
              <a:rPr lang="ru-RU" b="1" dirty="0" err="1" smtClean="0"/>
              <a:t>интернет-магазина</a:t>
            </a:r>
            <a:r>
              <a:rPr lang="ru-RU" b="1" dirty="0" smtClean="0"/>
              <a:t>: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622" y="1700808"/>
            <a:ext cx="10601004" cy="5112568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3600" dirty="0" smtClean="0"/>
              <a:t>- привлечение новых клиентов;</a:t>
            </a:r>
          </a:p>
          <a:p>
            <a:pPr>
              <a:buNone/>
            </a:pPr>
            <a:r>
              <a:rPr lang="ru-RU" sz="3600" dirty="0" smtClean="0"/>
              <a:t>- поднятие имиджа;</a:t>
            </a:r>
          </a:p>
          <a:p>
            <a:pPr>
              <a:buNone/>
            </a:pPr>
            <a:r>
              <a:rPr lang="ru-RU" sz="3600" dirty="0" smtClean="0"/>
              <a:t>- увеличения прибыли компании;</a:t>
            </a:r>
          </a:p>
          <a:p>
            <a:pPr>
              <a:buNone/>
            </a:pPr>
            <a:r>
              <a:rPr lang="ru-RU" sz="3600" dirty="0" smtClean="0"/>
              <a:t>- предоставление информации о компании и ее работе в любое время суток.</a:t>
            </a:r>
          </a:p>
          <a:p>
            <a:pPr>
              <a:lnSpc>
                <a:spcPct val="120000"/>
              </a:lnSpc>
            </a:pPr>
            <a:endParaRPr lang="en-US" sz="1800" dirty="0"/>
          </a:p>
          <a:p>
            <a:pPr lvl="0"/>
            <a:endParaRPr lang="en-US" sz="1700" dirty="0">
              <a:solidFill>
                <a:prstClr val="black"/>
              </a:solidFill>
            </a:endParaRPr>
          </a:p>
          <a:p>
            <a:endParaRPr lang="ru-RU" sz="1900" dirty="0" smtClean="0"/>
          </a:p>
        </p:txBody>
      </p:sp>
    </p:spTree>
    <p:extLst>
      <p:ext uri="{BB962C8B-B14F-4D97-AF65-F5344CB8AC3E}">
        <p14:creationId xmlns:p14="http://schemas.microsoft.com/office/powerpoint/2010/main" val="923540523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err="1" smtClean="0"/>
              <a:t>Web</a:t>
            </a:r>
            <a:r>
              <a:rPr lang="ru-RU" b="1" dirty="0" smtClean="0"/>
              <a:t>- сайт должен удовлетворять следующим требованиям: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766614" y="1916832"/>
            <a:ext cx="11129287" cy="4757757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ru-RU" dirty="0" smtClean="0"/>
              <a:t>- предоставлять потенциальному покупателю всю необходимую информацию для совершения покупки (информация о доставке и оплате, перечень типовых вопросов и ответов на них);</a:t>
            </a:r>
          </a:p>
          <a:p>
            <a:pPr>
              <a:buNone/>
            </a:pPr>
            <a:r>
              <a:rPr lang="ru-RU" dirty="0" smtClean="0"/>
              <a:t>- иметь удобную и быструю систему заказа продукции;</a:t>
            </a:r>
          </a:p>
          <a:p>
            <a:pPr>
              <a:buNone/>
            </a:pPr>
            <a:r>
              <a:rPr lang="ru-RU" dirty="0" smtClean="0"/>
              <a:t>- возможность оставлять отзывы;</a:t>
            </a:r>
          </a:p>
          <a:p>
            <a:pPr>
              <a:buNone/>
            </a:pPr>
            <a:r>
              <a:rPr lang="ru-RU" dirty="0" smtClean="0"/>
              <a:t>- обеспечивать конфиденциальность информации о покупателях и заказах;</a:t>
            </a:r>
          </a:p>
          <a:p>
            <a:pPr>
              <a:buNone/>
            </a:pPr>
            <a:r>
              <a:rPr lang="ru-RU" dirty="0" smtClean="0"/>
              <a:t>- возможность добавления, удаления и редактирования информации о продукции.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41726116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ПО для разработки </a:t>
            </a:r>
            <a:r>
              <a:rPr lang="ru-RU" dirty="0" err="1" smtClean="0"/>
              <a:t>интернет-магазина</a:t>
            </a:r>
            <a:r>
              <a:rPr lang="ru-RU" dirty="0" smtClean="0"/>
              <a:t>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622" y="2132856"/>
            <a:ext cx="10514231" cy="3171378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None/>
            </a:pPr>
            <a:r>
              <a:rPr lang="ru-RU" dirty="0" smtClean="0"/>
              <a:t>- </a:t>
            </a:r>
            <a:r>
              <a:rPr lang="ru-RU" dirty="0" err="1" smtClean="0"/>
              <a:t>WordPress</a:t>
            </a:r>
            <a:r>
              <a:rPr lang="ru-RU" dirty="0" smtClean="0"/>
              <a:t> 3.9  </a:t>
            </a:r>
          </a:p>
          <a:p>
            <a:pPr>
              <a:lnSpc>
                <a:spcPct val="150000"/>
              </a:lnSpc>
              <a:buNone/>
            </a:pPr>
            <a:r>
              <a:rPr lang="ru-RU" dirty="0" smtClean="0"/>
              <a:t>- </a:t>
            </a:r>
            <a:r>
              <a:rPr lang="ru-RU" dirty="0" err="1" smtClean="0"/>
              <a:t>Adobe</a:t>
            </a:r>
            <a:r>
              <a:rPr lang="ru-RU" dirty="0" smtClean="0"/>
              <a:t> </a:t>
            </a:r>
            <a:r>
              <a:rPr lang="ru-RU" dirty="0" err="1" smtClean="0"/>
              <a:t>Dreamweaver</a:t>
            </a:r>
            <a:r>
              <a:rPr lang="ru-RU" dirty="0" smtClean="0"/>
              <a:t> CS5 , </a:t>
            </a:r>
          </a:p>
          <a:p>
            <a:pPr>
              <a:lnSpc>
                <a:spcPct val="150000"/>
              </a:lnSpc>
              <a:buNone/>
            </a:pPr>
            <a:r>
              <a:rPr lang="ru-RU" dirty="0" smtClean="0"/>
              <a:t>- </a:t>
            </a:r>
            <a:r>
              <a:rPr lang="ru-RU" dirty="0" err="1" smtClean="0"/>
              <a:t>Notepad++</a:t>
            </a:r>
            <a:r>
              <a:rPr lang="ru-RU" dirty="0" smtClean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744931714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«Шапка» сайта</a:t>
            </a:r>
            <a:endParaRPr lang="ru-RU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 l="1192" t="8839" r="2079" b="2561"/>
          <a:stretch>
            <a:fillRect/>
          </a:stretch>
        </p:blipFill>
        <p:spPr bwMode="auto">
          <a:xfrm>
            <a:off x="1451736" y="1357298"/>
            <a:ext cx="9571653" cy="49292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4171504908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«Тело» сайта</a:t>
            </a:r>
            <a:endParaRPr lang="ru-RU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l="13616" t="11996" r="16278" b="7506"/>
          <a:stretch>
            <a:fillRect/>
          </a:stretch>
        </p:blipFill>
        <p:spPr bwMode="auto">
          <a:xfrm>
            <a:off x="1951801" y="1142984"/>
            <a:ext cx="8407273" cy="54274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Корзина</a:t>
            </a:r>
            <a:endParaRPr lang="ru-RU" dirty="0"/>
          </a:p>
        </p:txBody>
      </p:sp>
      <p:pic>
        <p:nvPicPr>
          <p:cNvPr id="4" name="Содержимое 3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8926" y="1785926"/>
            <a:ext cx="8786874" cy="3143272"/>
          </a:xfrm>
          <a:prstGeom prst="rect">
            <a:avLst/>
          </a:prstGeom>
        </p:spPr>
      </p:pic>
    </p:spTree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Оформление заказа</a:t>
            </a:r>
            <a:endParaRPr lang="ru-RU" dirty="0"/>
          </a:p>
        </p:txBody>
      </p:sp>
      <p:pic>
        <p:nvPicPr>
          <p:cNvPr id="4" name="Содержимое 3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852" y="1285860"/>
            <a:ext cx="5929354" cy="250033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Рисунок 4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3438" y="2214554"/>
            <a:ext cx="4214842" cy="371477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Рисунок 5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2462" y="1357298"/>
            <a:ext cx="4714908" cy="242889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Рисунок 6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4032" y="3643314"/>
            <a:ext cx="3857652" cy="277115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TextBox 7"/>
          <p:cNvSpPr txBox="1"/>
          <p:nvPr/>
        </p:nvSpPr>
        <p:spPr>
          <a:xfrm>
            <a:off x="308728" y="3286124"/>
            <a:ext cx="7457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Шаг 1</a:t>
            </a:r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3594876" y="2500306"/>
            <a:ext cx="7457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Шаг 2</a:t>
            </a:r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7023900" y="3357562"/>
            <a:ext cx="7457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Шаг 3</a:t>
            </a:r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10952990" y="4000504"/>
            <a:ext cx="7457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Шаг 4</a:t>
            </a:r>
            <a:endParaRPr lang="ru-RU" dirty="0"/>
          </a:p>
        </p:txBody>
      </p:sp>
    </p:spTree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311" y="2492896"/>
            <a:ext cx="10971372" cy="1143000"/>
          </a:xfrm>
        </p:spPr>
        <p:txBody>
          <a:bodyPr/>
          <a:lstStyle/>
          <a:p>
            <a:r>
              <a:rPr lang="ru-RU" dirty="0" smtClean="0"/>
              <a:t>Спасибо за внимание!</a:t>
            </a:r>
            <a:endParaRPr lang="ru-RU" dirty="0"/>
          </a:p>
        </p:txBody>
      </p:sp>
    </p:spTree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2" val="ac54c48bbabf273b45394a1a6170a95072f2cebb"/>
  <p:tag name="ISPRING_RESOURCE_PATHS_HASH_PRESENTER" val="6782a1b936d2d2e3c1abb982f374875e6796f58"/>
</p:tagLst>
</file>

<file path=ppt/theme/theme1.xml><?xml version="1.0" encoding="utf-8"?>
<a:theme xmlns:a="http://schemas.openxmlformats.org/drawingml/2006/main" name="ДВФУ">
  <a:themeElements>
    <a:clrScheme name="Легкий дым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ДВФУ" id="{CB7E2581-098C-4D6B-A8EA-E6FC46520998}" vid="{C911F05A-EEF8-48EA-A81C-C15E7CF9D4F0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ДВФУ</Template>
  <TotalTime>908</TotalTime>
  <Words>588</Words>
  <Application>Microsoft Office PowerPoint</Application>
  <PresentationFormat>Произвольный</PresentationFormat>
  <Paragraphs>59</Paragraphs>
  <Slides>12</Slides>
  <Notes>9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7" baseType="lpstr">
      <vt:lpstr>Arial</vt:lpstr>
      <vt:lpstr>Calibri</vt:lpstr>
      <vt:lpstr>Century Gothic</vt:lpstr>
      <vt:lpstr>Wingdings 3</vt:lpstr>
      <vt:lpstr>ДВФУ</vt:lpstr>
      <vt:lpstr>Разработка  интернет-магазина автозапчастей  (на примере ИП «Корольков А.П.»,  г. Владивосток)</vt:lpstr>
      <vt:lpstr>Презентация PowerPoint</vt:lpstr>
      <vt:lpstr>Презентация PowerPoint</vt:lpstr>
      <vt:lpstr>AJS сеть магазинов автомобильного тюнинга</vt:lpstr>
      <vt:lpstr>Основные задачи интернет-магазина:</vt:lpstr>
      <vt:lpstr>Web- сайт должен удовлетворять следующим требованиям:</vt:lpstr>
      <vt:lpstr>ПО для разработки интернет-магазина:</vt:lpstr>
      <vt:lpstr>«Шапка» сайта</vt:lpstr>
      <vt:lpstr>«Тело» сайта</vt:lpstr>
      <vt:lpstr>Корзина</vt:lpstr>
      <vt:lpstr>Оформление заказа</vt:lpstr>
      <vt:lpstr>Спасибо за внимание!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Первухин Михаил</cp:lastModifiedBy>
  <cp:revision>100</cp:revision>
  <dcterms:created xsi:type="dcterms:W3CDTF">2015-06-27T07:20:21Z</dcterms:created>
  <dcterms:modified xsi:type="dcterms:W3CDTF">2015-12-24T07:01:54Z</dcterms:modified>
</cp:coreProperties>
</file>