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3" r:id="rId1"/>
  </p:sldMasterIdLst>
  <p:handoutMasterIdLst>
    <p:handoutMasterId r:id="rId16"/>
  </p:handoutMasterIdLst>
  <p:sldIdLst>
    <p:sldId id="256" r:id="rId2"/>
    <p:sldId id="257" r:id="rId3"/>
    <p:sldId id="258" r:id="rId4"/>
    <p:sldId id="263" r:id="rId5"/>
    <p:sldId id="259" r:id="rId6"/>
    <p:sldId id="261" r:id="rId7"/>
    <p:sldId id="264" r:id="rId8"/>
    <p:sldId id="266" r:id="rId9"/>
    <p:sldId id="265" r:id="rId10"/>
    <p:sldId id="267" r:id="rId11"/>
    <p:sldId id="269" r:id="rId12"/>
    <p:sldId id="260" r:id="rId13"/>
    <p:sldId id="268" r:id="rId14"/>
    <p:sldId id="262" r:id="rId15"/>
  </p:sldIdLst>
  <p:sldSz cx="12192000" cy="6858000"/>
  <p:notesSz cx="6761163" cy="9942513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82" autoAdjust="0"/>
  </p:normalViewPr>
  <p:slideViewPr>
    <p:cSldViewPr snapToGrid="0">
      <p:cViewPr varScale="1">
        <p:scale>
          <a:sx n="111" d="100"/>
          <a:sy n="111" d="100"/>
        </p:scale>
        <p:origin x="-498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4C5BF7-818B-4F96-9567-A2B564DE431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FB25F8-9FF5-4CEB-BB6E-6F1D30D976B2}">
      <dgm:prSet phldrT="[Текст]" phldr="1"/>
      <dgm:spPr/>
      <dgm:t>
        <a:bodyPr/>
        <a:lstStyle/>
        <a:p>
          <a:endParaRPr lang="ru-RU" dirty="0"/>
        </a:p>
      </dgm:t>
    </dgm:pt>
    <dgm:pt modelId="{6165892D-34F6-4024-9DD0-BA6CC96C6427}" type="parTrans" cxnId="{409B07FA-A8EF-4C6B-8C83-72D180D6360E}">
      <dgm:prSet/>
      <dgm:spPr/>
      <dgm:t>
        <a:bodyPr/>
        <a:lstStyle/>
        <a:p>
          <a:endParaRPr lang="ru-RU"/>
        </a:p>
      </dgm:t>
    </dgm:pt>
    <dgm:pt modelId="{48576C4B-CB18-4BED-ABA6-82FCD5521DA1}" type="sibTrans" cxnId="{409B07FA-A8EF-4C6B-8C83-72D180D6360E}">
      <dgm:prSet/>
      <dgm:spPr/>
      <dgm:t>
        <a:bodyPr/>
        <a:lstStyle/>
        <a:p>
          <a:endParaRPr lang="ru-RU"/>
        </a:p>
      </dgm:t>
    </dgm:pt>
    <dgm:pt modelId="{E8EC3157-C20A-4E55-8337-BAC6D17487FF}">
      <dgm:prSet phldrT="[Текст]"/>
      <dgm:spPr/>
      <dgm:t>
        <a:bodyPr/>
        <a:lstStyle/>
        <a:p>
          <a:r>
            <a:rPr lang="ru-RU" dirty="0" smtClean="0"/>
            <a:t>приоритетные направления СПВ (медицина, образование, наука)</a:t>
          </a:r>
          <a:endParaRPr lang="ru-RU" dirty="0"/>
        </a:p>
      </dgm:t>
    </dgm:pt>
    <dgm:pt modelId="{55C4B7DA-6CAF-4DE7-96FD-F06CEACCB97C}" type="parTrans" cxnId="{0002D562-A764-4F7B-AA77-7C6BCDBB3B25}">
      <dgm:prSet/>
      <dgm:spPr/>
      <dgm:t>
        <a:bodyPr/>
        <a:lstStyle/>
        <a:p>
          <a:endParaRPr lang="ru-RU"/>
        </a:p>
      </dgm:t>
    </dgm:pt>
    <dgm:pt modelId="{B97BE156-4378-44EA-8E1B-A7479AD0F671}" type="sibTrans" cxnId="{0002D562-A764-4F7B-AA77-7C6BCDBB3B25}">
      <dgm:prSet/>
      <dgm:spPr/>
      <dgm:t>
        <a:bodyPr/>
        <a:lstStyle/>
        <a:p>
          <a:endParaRPr lang="ru-RU"/>
        </a:p>
      </dgm:t>
    </dgm:pt>
    <dgm:pt modelId="{E185232B-545D-42B6-A2B6-3F89B9A8AEDB}">
      <dgm:prSet phldrT="[Текст]" phldr="1"/>
      <dgm:spPr/>
      <dgm:t>
        <a:bodyPr/>
        <a:lstStyle/>
        <a:p>
          <a:endParaRPr lang="ru-RU"/>
        </a:p>
      </dgm:t>
    </dgm:pt>
    <dgm:pt modelId="{61D48E67-83C2-4BE9-B560-C126402CE1D3}" type="parTrans" cxnId="{2A4FAF81-C4F4-4DA4-B168-7BE792EE6724}">
      <dgm:prSet/>
      <dgm:spPr/>
      <dgm:t>
        <a:bodyPr/>
        <a:lstStyle/>
        <a:p>
          <a:endParaRPr lang="ru-RU"/>
        </a:p>
      </dgm:t>
    </dgm:pt>
    <dgm:pt modelId="{64C263FB-98F7-4613-A10F-6B07AB884E3E}" type="sibTrans" cxnId="{2A4FAF81-C4F4-4DA4-B168-7BE792EE6724}">
      <dgm:prSet/>
      <dgm:spPr/>
      <dgm:t>
        <a:bodyPr/>
        <a:lstStyle/>
        <a:p>
          <a:endParaRPr lang="ru-RU"/>
        </a:p>
      </dgm:t>
    </dgm:pt>
    <dgm:pt modelId="{E759DE4F-CC16-4D70-98AF-B675C18C022D}">
      <dgm:prSet phldrT="[Текст]"/>
      <dgm:spPr/>
      <dgm:t>
        <a:bodyPr/>
        <a:lstStyle/>
        <a:p>
          <a:r>
            <a:rPr lang="ru-RU" dirty="0" smtClean="0"/>
            <a:t>увеличение пассажиропотока – целевой туризм</a:t>
          </a:r>
          <a:endParaRPr lang="ru-RU" dirty="0"/>
        </a:p>
      </dgm:t>
    </dgm:pt>
    <dgm:pt modelId="{A5B88100-88B1-437E-A81B-EE2D87CA1EB5}" type="parTrans" cxnId="{7E14AD4B-D947-4595-9B67-E0C6BA42E639}">
      <dgm:prSet/>
      <dgm:spPr/>
      <dgm:t>
        <a:bodyPr/>
        <a:lstStyle/>
        <a:p>
          <a:endParaRPr lang="ru-RU"/>
        </a:p>
      </dgm:t>
    </dgm:pt>
    <dgm:pt modelId="{2555F511-9B0E-4704-A867-31BACB9C5524}" type="sibTrans" cxnId="{7E14AD4B-D947-4595-9B67-E0C6BA42E639}">
      <dgm:prSet/>
      <dgm:spPr/>
      <dgm:t>
        <a:bodyPr/>
        <a:lstStyle/>
        <a:p>
          <a:endParaRPr lang="ru-RU"/>
        </a:p>
      </dgm:t>
    </dgm:pt>
    <dgm:pt modelId="{023ACC80-218A-4083-93E3-6DC3CE337FC1}">
      <dgm:prSet phldrT="[Текст]" phldr="1"/>
      <dgm:spPr/>
      <dgm:t>
        <a:bodyPr/>
        <a:lstStyle/>
        <a:p>
          <a:endParaRPr lang="ru-RU"/>
        </a:p>
      </dgm:t>
    </dgm:pt>
    <dgm:pt modelId="{E1540F06-DB7C-4F52-ABBB-73E8420F7F72}" type="parTrans" cxnId="{5C29DCEE-07F9-4D36-B564-C1165CF837B2}">
      <dgm:prSet/>
      <dgm:spPr/>
      <dgm:t>
        <a:bodyPr/>
        <a:lstStyle/>
        <a:p>
          <a:endParaRPr lang="ru-RU"/>
        </a:p>
      </dgm:t>
    </dgm:pt>
    <dgm:pt modelId="{F92593D1-5F77-40BE-B1FC-3FE38D58B313}" type="sibTrans" cxnId="{5C29DCEE-07F9-4D36-B564-C1165CF837B2}">
      <dgm:prSet/>
      <dgm:spPr/>
      <dgm:t>
        <a:bodyPr/>
        <a:lstStyle/>
        <a:p>
          <a:endParaRPr lang="ru-RU"/>
        </a:p>
      </dgm:t>
    </dgm:pt>
    <dgm:pt modelId="{96753B03-0FC2-461B-9D78-3DAFECAA02F3}">
      <dgm:prSet phldrT="[Текст]"/>
      <dgm:spPr/>
      <dgm:t>
        <a:bodyPr/>
        <a:lstStyle/>
        <a:p>
          <a:r>
            <a:rPr lang="ru-RU" dirty="0" smtClean="0"/>
            <a:t>развитие туристической отрасли</a:t>
          </a:r>
          <a:endParaRPr lang="ru-RU" dirty="0"/>
        </a:p>
      </dgm:t>
    </dgm:pt>
    <dgm:pt modelId="{D8B4994F-F38A-48B4-883E-F9415635863A}" type="parTrans" cxnId="{930A3187-E9FD-45F2-9921-CC98118A24B0}">
      <dgm:prSet/>
      <dgm:spPr/>
      <dgm:t>
        <a:bodyPr/>
        <a:lstStyle/>
        <a:p>
          <a:endParaRPr lang="ru-RU"/>
        </a:p>
      </dgm:t>
    </dgm:pt>
    <dgm:pt modelId="{88CCB6A3-6E72-4111-9CF8-3492FA7EBFD5}" type="sibTrans" cxnId="{930A3187-E9FD-45F2-9921-CC98118A24B0}">
      <dgm:prSet/>
      <dgm:spPr/>
      <dgm:t>
        <a:bodyPr/>
        <a:lstStyle/>
        <a:p>
          <a:endParaRPr lang="ru-RU"/>
        </a:p>
      </dgm:t>
    </dgm:pt>
    <dgm:pt modelId="{33D212CA-FDF6-4389-8145-ADEBF30DD804}">
      <dgm:prSet/>
      <dgm:spPr/>
      <dgm:t>
        <a:bodyPr/>
        <a:lstStyle/>
        <a:p>
          <a:endParaRPr lang="ru-RU"/>
        </a:p>
      </dgm:t>
    </dgm:pt>
    <dgm:pt modelId="{CF0EC39C-B795-4B1E-8FA6-41186E37CF7E}" type="parTrans" cxnId="{C355C2FE-F6E3-43E7-8A1A-D117BD095EA7}">
      <dgm:prSet/>
      <dgm:spPr/>
      <dgm:t>
        <a:bodyPr/>
        <a:lstStyle/>
        <a:p>
          <a:endParaRPr lang="ru-RU"/>
        </a:p>
      </dgm:t>
    </dgm:pt>
    <dgm:pt modelId="{AC85AD38-AE01-4B1E-978F-DFC8704741BD}" type="sibTrans" cxnId="{C355C2FE-F6E3-43E7-8A1A-D117BD095EA7}">
      <dgm:prSet/>
      <dgm:spPr/>
      <dgm:t>
        <a:bodyPr/>
        <a:lstStyle/>
        <a:p>
          <a:endParaRPr lang="ru-RU"/>
        </a:p>
      </dgm:t>
    </dgm:pt>
    <dgm:pt modelId="{78994B00-5EC6-474E-8855-6B437A0BEC15}">
      <dgm:prSet/>
      <dgm:spPr/>
      <dgm:t>
        <a:bodyPr/>
        <a:lstStyle/>
        <a:p>
          <a:r>
            <a:rPr lang="ru-RU" dirty="0" smtClean="0"/>
            <a:t>увеличение интереса к культурной жизни региона</a:t>
          </a:r>
          <a:endParaRPr lang="ru-RU" dirty="0"/>
        </a:p>
      </dgm:t>
    </dgm:pt>
    <dgm:pt modelId="{FCD8C59D-FF93-44D0-AA7C-135EC8EC9714}" type="parTrans" cxnId="{94A1475F-8CAB-4082-B8F6-E028B83A77EA}">
      <dgm:prSet/>
      <dgm:spPr/>
      <dgm:t>
        <a:bodyPr/>
        <a:lstStyle/>
        <a:p>
          <a:endParaRPr lang="ru-RU"/>
        </a:p>
      </dgm:t>
    </dgm:pt>
    <dgm:pt modelId="{C6CD7320-5D3F-4781-B4F0-7568E5B42536}" type="sibTrans" cxnId="{94A1475F-8CAB-4082-B8F6-E028B83A77EA}">
      <dgm:prSet/>
      <dgm:spPr/>
      <dgm:t>
        <a:bodyPr/>
        <a:lstStyle/>
        <a:p>
          <a:endParaRPr lang="ru-RU"/>
        </a:p>
      </dgm:t>
    </dgm:pt>
    <dgm:pt modelId="{ECD001FB-CB39-4500-9279-149D9ACD9619}" type="pres">
      <dgm:prSet presAssocID="{0F4C5BF7-818B-4F96-9567-A2B564DE431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A19CC3-63B3-4F1F-8C08-A2523F9FC2CF}" type="pres">
      <dgm:prSet presAssocID="{D9FB25F8-9FF5-4CEB-BB6E-6F1D30D976B2}" presName="composite" presStyleCnt="0"/>
      <dgm:spPr/>
    </dgm:pt>
    <dgm:pt modelId="{F25942EE-774A-4006-97DB-E71A0FE9C4A5}" type="pres">
      <dgm:prSet presAssocID="{D9FB25F8-9FF5-4CEB-BB6E-6F1D30D976B2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16AAD-59B1-4D7F-B67A-8246C3A45734}" type="pres">
      <dgm:prSet presAssocID="{D9FB25F8-9FF5-4CEB-BB6E-6F1D30D976B2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365287-6D26-45E6-A932-1A6799427B3C}" type="pres">
      <dgm:prSet presAssocID="{48576C4B-CB18-4BED-ABA6-82FCD5521DA1}" presName="sp" presStyleCnt="0"/>
      <dgm:spPr/>
    </dgm:pt>
    <dgm:pt modelId="{8A037D0D-705C-4EAD-87E7-1726397E29F4}" type="pres">
      <dgm:prSet presAssocID="{E185232B-545D-42B6-A2B6-3F89B9A8AEDB}" presName="composite" presStyleCnt="0"/>
      <dgm:spPr/>
    </dgm:pt>
    <dgm:pt modelId="{F1AFE785-664A-4BB3-8A89-6B348C9AECC7}" type="pres">
      <dgm:prSet presAssocID="{E185232B-545D-42B6-A2B6-3F89B9A8AEDB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330DED-81C9-4408-857C-D4670B1FC33C}" type="pres">
      <dgm:prSet presAssocID="{E185232B-545D-42B6-A2B6-3F89B9A8AEDB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2B7A7-87EB-416E-BFB4-EB890D71D44B}" type="pres">
      <dgm:prSet presAssocID="{64C263FB-98F7-4613-A10F-6B07AB884E3E}" presName="sp" presStyleCnt="0"/>
      <dgm:spPr/>
    </dgm:pt>
    <dgm:pt modelId="{CA48D11E-5B9A-417A-8FAD-341080AE87A7}" type="pres">
      <dgm:prSet presAssocID="{023ACC80-218A-4083-93E3-6DC3CE337FC1}" presName="composite" presStyleCnt="0"/>
      <dgm:spPr/>
    </dgm:pt>
    <dgm:pt modelId="{F81AB012-1E42-41D8-9186-571763021341}" type="pres">
      <dgm:prSet presAssocID="{023ACC80-218A-4083-93E3-6DC3CE337FC1}" presName="parentText" presStyleLbl="alignNode1" presStyleIdx="2" presStyleCnt="4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E8E34-EDA1-425A-9C20-0D230AD9DB14}" type="pres">
      <dgm:prSet presAssocID="{023ACC80-218A-4083-93E3-6DC3CE337FC1}" presName="descendantText" presStyleLbl="alignAcc1" presStyleIdx="2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FB68DD-59C0-4DB7-ABAA-69A8E97B9E66}" type="pres">
      <dgm:prSet presAssocID="{F92593D1-5F77-40BE-B1FC-3FE38D58B313}" presName="sp" presStyleCnt="0"/>
      <dgm:spPr/>
    </dgm:pt>
    <dgm:pt modelId="{84D205C4-6F6E-403D-A11C-C81F726F8E2F}" type="pres">
      <dgm:prSet presAssocID="{33D212CA-FDF6-4389-8145-ADEBF30DD804}" presName="composite" presStyleCnt="0"/>
      <dgm:spPr/>
    </dgm:pt>
    <dgm:pt modelId="{9F01481F-A0E0-46D3-A2CB-DE2DA80E1866}" type="pres">
      <dgm:prSet presAssocID="{33D212CA-FDF6-4389-8145-ADEBF30DD804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AE427F-CFA5-47F8-8B65-BECC5407BA70}" type="pres">
      <dgm:prSet presAssocID="{33D212CA-FDF6-4389-8145-ADEBF30DD804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29DCEE-07F9-4D36-B564-C1165CF837B2}" srcId="{0F4C5BF7-818B-4F96-9567-A2B564DE431A}" destId="{023ACC80-218A-4083-93E3-6DC3CE337FC1}" srcOrd="2" destOrd="0" parTransId="{E1540F06-DB7C-4F52-ABBB-73E8420F7F72}" sibTransId="{F92593D1-5F77-40BE-B1FC-3FE38D58B313}"/>
    <dgm:cxn modelId="{05B1153E-8B72-4636-BD30-56C2FEA946CF}" type="presOf" srcId="{78994B00-5EC6-474E-8855-6B437A0BEC15}" destId="{A8AE427F-CFA5-47F8-8B65-BECC5407BA70}" srcOrd="0" destOrd="0" presId="urn:microsoft.com/office/officeart/2005/8/layout/chevron2"/>
    <dgm:cxn modelId="{409B07FA-A8EF-4C6B-8C83-72D180D6360E}" srcId="{0F4C5BF7-818B-4F96-9567-A2B564DE431A}" destId="{D9FB25F8-9FF5-4CEB-BB6E-6F1D30D976B2}" srcOrd="0" destOrd="0" parTransId="{6165892D-34F6-4024-9DD0-BA6CC96C6427}" sibTransId="{48576C4B-CB18-4BED-ABA6-82FCD5521DA1}"/>
    <dgm:cxn modelId="{7E14AD4B-D947-4595-9B67-E0C6BA42E639}" srcId="{E185232B-545D-42B6-A2B6-3F89B9A8AEDB}" destId="{E759DE4F-CC16-4D70-98AF-B675C18C022D}" srcOrd="0" destOrd="0" parTransId="{A5B88100-88B1-437E-A81B-EE2D87CA1EB5}" sibTransId="{2555F511-9B0E-4704-A867-31BACB9C5524}"/>
    <dgm:cxn modelId="{5836523D-E6E8-4073-996E-8F4D291C4B97}" type="presOf" srcId="{D9FB25F8-9FF5-4CEB-BB6E-6F1D30D976B2}" destId="{F25942EE-774A-4006-97DB-E71A0FE9C4A5}" srcOrd="0" destOrd="0" presId="urn:microsoft.com/office/officeart/2005/8/layout/chevron2"/>
    <dgm:cxn modelId="{E2C19E75-6E18-4646-A280-3C59B5AE3028}" type="presOf" srcId="{E185232B-545D-42B6-A2B6-3F89B9A8AEDB}" destId="{F1AFE785-664A-4BB3-8A89-6B348C9AECC7}" srcOrd="0" destOrd="0" presId="urn:microsoft.com/office/officeart/2005/8/layout/chevron2"/>
    <dgm:cxn modelId="{324E7954-F312-4249-A154-F8A1B823FF75}" type="presOf" srcId="{0F4C5BF7-818B-4F96-9567-A2B564DE431A}" destId="{ECD001FB-CB39-4500-9279-149D9ACD9619}" srcOrd="0" destOrd="0" presId="urn:microsoft.com/office/officeart/2005/8/layout/chevron2"/>
    <dgm:cxn modelId="{94A1475F-8CAB-4082-B8F6-E028B83A77EA}" srcId="{33D212CA-FDF6-4389-8145-ADEBF30DD804}" destId="{78994B00-5EC6-474E-8855-6B437A0BEC15}" srcOrd="0" destOrd="0" parTransId="{FCD8C59D-FF93-44D0-AA7C-135EC8EC9714}" sibTransId="{C6CD7320-5D3F-4781-B4F0-7568E5B42536}"/>
    <dgm:cxn modelId="{2A4FAF81-C4F4-4DA4-B168-7BE792EE6724}" srcId="{0F4C5BF7-818B-4F96-9567-A2B564DE431A}" destId="{E185232B-545D-42B6-A2B6-3F89B9A8AEDB}" srcOrd="1" destOrd="0" parTransId="{61D48E67-83C2-4BE9-B560-C126402CE1D3}" sibTransId="{64C263FB-98F7-4613-A10F-6B07AB884E3E}"/>
    <dgm:cxn modelId="{930A3187-E9FD-45F2-9921-CC98118A24B0}" srcId="{023ACC80-218A-4083-93E3-6DC3CE337FC1}" destId="{96753B03-0FC2-461B-9D78-3DAFECAA02F3}" srcOrd="0" destOrd="0" parTransId="{D8B4994F-F38A-48B4-883E-F9415635863A}" sibTransId="{88CCB6A3-6E72-4111-9CF8-3492FA7EBFD5}"/>
    <dgm:cxn modelId="{10C52E62-5C3A-41C5-99C7-E0F9AF8648CC}" type="presOf" srcId="{E759DE4F-CC16-4D70-98AF-B675C18C022D}" destId="{B9330DED-81C9-4408-857C-D4670B1FC33C}" srcOrd="0" destOrd="0" presId="urn:microsoft.com/office/officeart/2005/8/layout/chevron2"/>
    <dgm:cxn modelId="{C355C2FE-F6E3-43E7-8A1A-D117BD095EA7}" srcId="{0F4C5BF7-818B-4F96-9567-A2B564DE431A}" destId="{33D212CA-FDF6-4389-8145-ADEBF30DD804}" srcOrd="3" destOrd="0" parTransId="{CF0EC39C-B795-4B1E-8FA6-41186E37CF7E}" sibTransId="{AC85AD38-AE01-4B1E-978F-DFC8704741BD}"/>
    <dgm:cxn modelId="{DB66C886-3A95-48A1-BE6D-9A0D0F83D27B}" type="presOf" srcId="{96753B03-0FC2-461B-9D78-3DAFECAA02F3}" destId="{1A8E8E34-EDA1-425A-9C20-0D230AD9DB14}" srcOrd="0" destOrd="0" presId="urn:microsoft.com/office/officeart/2005/8/layout/chevron2"/>
    <dgm:cxn modelId="{0002D562-A764-4F7B-AA77-7C6BCDBB3B25}" srcId="{D9FB25F8-9FF5-4CEB-BB6E-6F1D30D976B2}" destId="{E8EC3157-C20A-4E55-8337-BAC6D17487FF}" srcOrd="0" destOrd="0" parTransId="{55C4B7DA-6CAF-4DE7-96FD-F06CEACCB97C}" sibTransId="{B97BE156-4378-44EA-8E1B-A7479AD0F671}"/>
    <dgm:cxn modelId="{149D87B1-F696-43FC-96AD-B0461AEFFF27}" type="presOf" srcId="{023ACC80-218A-4083-93E3-6DC3CE337FC1}" destId="{F81AB012-1E42-41D8-9186-571763021341}" srcOrd="0" destOrd="0" presId="urn:microsoft.com/office/officeart/2005/8/layout/chevron2"/>
    <dgm:cxn modelId="{E86313C7-2A2B-4259-B4FA-A97F30E07FC8}" type="presOf" srcId="{E8EC3157-C20A-4E55-8337-BAC6D17487FF}" destId="{FE016AAD-59B1-4D7F-B67A-8246C3A45734}" srcOrd="0" destOrd="0" presId="urn:microsoft.com/office/officeart/2005/8/layout/chevron2"/>
    <dgm:cxn modelId="{871EBA7D-C430-4F26-8D6A-62081DDCBCF7}" type="presOf" srcId="{33D212CA-FDF6-4389-8145-ADEBF30DD804}" destId="{9F01481F-A0E0-46D3-A2CB-DE2DA80E1866}" srcOrd="0" destOrd="0" presId="urn:microsoft.com/office/officeart/2005/8/layout/chevron2"/>
    <dgm:cxn modelId="{645D35B8-66DA-4194-89DA-3D5F67E65A4E}" type="presParOf" srcId="{ECD001FB-CB39-4500-9279-149D9ACD9619}" destId="{3BA19CC3-63B3-4F1F-8C08-A2523F9FC2CF}" srcOrd="0" destOrd="0" presId="urn:microsoft.com/office/officeart/2005/8/layout/chevron2"/>
    <dgm:cxn modelId="{2795C528-D395-4177-AEBE-07A0D954CD7A}" type="presParOf" srcId="{3BA19CC3-63B3-4F1F-8C08-A2523F9FC2CF}" destId="{F25942EE-774A-4006-97DB-E71A0FE9C4A5}" srcOrd="0" destOrd="0" presId="urn:microsoft.com/office/officeart/2005/8/layout/chevron2"/>
    <dgm:cxn modelId="{A8614330-4562-419C-9C03-953BA08BEAE7}" type="presParOf" srcId="{3BA19CC3-63B3-4F1F-8C08-A2523F9FC2CF}" destId="{FE016AAD-59B1-4D7F-B67A-8246C3A45734}" srcOrd="1" destOrd="0" presId="urn:microsoft.com/office/officeart/2005/8/layout/chevron2"/>
    <dgm:cxn modelId="{BA8F2087-CCDA-4692-BE95-AA289948BA7A}" type="presParOf" srcId="{ECD001FB-CB39-4500-9279-149D9ACD9619}" destId="{F2365287-6D26-45E6-A932-1A6799427B3C}" srcOrd="1" destOrd="0" presId="urn:microsoft.com/office/officeart/2005/8/layout/chevron2"/>
    <dgm:cxn modelId="{B08295EF-9618-4CF6-8D34-9F6A18B2CAF5}" type="presParOf" srcId="{ECD001FB-CB39-4500-9279-149D9ACD9619}" destId="{8A037D0D-705C-4EAD-87E7-1726397E29F4}" srcOrd="2" destOrd="0" presId="urn:microsoft.com/office/officeart/2005/8/layout/chevron2"/>
    <dgm:cxn modelId="{F562AFFA-92FA-454B-BCF5-204AA8BEEC84}" type="presParOf" srcId="{8A037D0D-705C-4EAD-87E7-1726397E29F4}" destId="{F1AFE785-664A-4BB3-8A89-6B348C9AECC7}" srcOrd="0" destOrd="0" presId="urn:microsoft.com/office/officeart/2005/8/layout/chevron2"/>
    <dgm:cxn modelId="{D4DEDE68-F4A1-4622-8537-732661EB7137}" type="presParOf" srcId="{8A037D0D-705C-4EAD-87E7-1726397E29F4}" destId="{B9330DED-81C9-4408-857C-D4670B1FC33C}" srcOrd="1" destOrd="0" presId="urn:microsoft.com/office/officeart/2005/8/layout/chevron2"/>
    <dgm:cxn modelId="{67A89445-C7BA-4685-BFE5-2BBA1F2A97FB}" type="presParOf" srcId="{ECD001FB-CB39-4500-9279-149D9ACD9619}" destId="{9742B7A7-87EB-416E-BFB4-EB890D71D44B}" srcOrd="3" destOrd="0" presId="urn:microsoft.com/office/officeart/2005/8/layout/chevron2"/>
    <dgm:cxn modelId="{6ABCC1FC-53F3-420D-90BD-DC2FB3B6DAA1}" type="presParOf" srcId="{ECD001FB-CB39-4500-9279-149D9ACD9619}" destId="{CA48D11E-5B9A-417A-8FAD-341080AE87A7}" srcOrd="4" destOrd="0" presId="urn:microsoft.com/office/officeart/2005/8/layout/chevron2"/>
    <dgm:cxn modelId="{1BFAB07F-88AF-40FA-8083-26705B666AA6}" type="presParOf" srcId="{CA48D11E-5B9A-417A-8FAD-341080AE87A7}" destId="{F81AB012-1E42-41D8-9186-571763021341}" srcOrd="0" destOrd="0" presId="urn:microsoft.com/office/officeart/2005/8/layout/chevron2"/>
    <dgm:cxn modelId="{EEB5CFDD-38DF-470F-8B28-CF3D1FC80EA7}" type="presParOf" srcId="{CA48D11E-5B9A-417A-8FAD-341080AE87A7}" destId="{1A8E8E34-EDA1-425A-9C20-0D230AD9DB14}" srcOrd="1" destOrd="0" presId="urn:microsoft.com/office/officeart/2005/8/layout/chevron2"/>
    <dgm:cxn modelId="{946B1B3B-4135-43BC-BDCE-A075957C7B7B}" type="presParOf" srcId="{ECD001FB-CB39-4500-9279-149D9ACD9619}" destId="{5AFB68DD-59C0-4DB7-ABAA-69A8E97B9E66}" srcOrd="5" destOrd="0" presId="urn:microsoft.com/office/officeart/2005/8/layout/chevron2"/>
    <dgm:cxn modelId="{9C35CFA2-B4B6-484B-86F1-C9297E2201AA}" type="presParOf" srcId="{ECD001FB-CB39-4500-9279-149D9ACD9619}" destId="{84D205C4-6F6E-403D-A11C-C81F726F8E2F}" srcOrd="6" destOrd="0" presId="urn:microsoft.com/office/officeart/2005/8/layout/chevron2"/>
    <dgm:cxn modelId="{9B0ED08E-6B30-463C-93EC-70ED1FEF4697}" type="presParOf" srcId="{84D205C4-6F6E-403D-A11C-C81F726F8E2F}" destId="{9F01481F-A0E0-46D3-A2CB-DE2DA80E1866}" srcOrd="0" destOrd="0" presId="urn:microsoft.com/office/officeart/2005/8/layout/chevron2"/>
    <dgm:cxn modelId="{ADB0BD5F-F219-43C2-A220-814AC51066F4}" type="presParOf" srcId="{84D205C4-6F6E-403D-A11C-C81F726F8E2F}" destId="{A8AE427F-CFA5-47F8-8B65-BECC5407BA7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6F20E0-C4A5-4324-A26E-D4D2C5ABFAF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890E35E-C85A-48D9-A4B6-2BE0AD0C3C1C}">
      <dgm:prSet phldrT="[Текст]" custT="1"/>
      <dgm:spPr/>
      <dgm:t>
        <a:bodyPr anchor="ctr" anchorCtr="1"/>
        <a:lstStyle/>
        <a:p>
          <a:pPr algn="l"/>
          <a:endParaRPr lang="ru-RU" sz="1300" dirty="0"/>
        </a:p>
      </dgm:t>
    </dgm:pt>
    <dgm:pt modelId="{8C6976B6-96C2-4E3C-9FFD-9AC91FBF448F}" type="parTrans" cxnId="{13F375BB-74D1-47D1-A286-52431B85FE2F}">
      <dgm:prSet/>
      <dgm:spPr/>
      <dgm:t>
        <a:bodyPr/>
        <a:lstStyle/>
        <a:p>
          <a:endParaRPr lang="ru-RU"/>
        </a:p>
      </dgm:t>
    </dgm:pt>
    <dgm:pt modelId="{FA8A424A-3657-46C3-B421-27417857438C}" type="sibTrans" cxnId="{13F375BB-74D1-47D1-A286-52431B85FE2F}">
      <dgm:prSet/>
      <dgm:spPr/>
      <dgm:t>
        <a:bodyPr/>
        <a:lstStyle/>
        <a:p>
          <a:endParaRPr lang="ru-RU"/>
        </a:p>
      </dgm:t>
    </dgm:pt>
    <dgm:pt modelId="{B0A3B0C9-C46F-4F08-AAF6-A957F148AF60}">
      <dgm:prSet phldrT="[Текст]" custT="1"/>
      <dgm:spPr/>
      <dgm:t>
        <a:bodyPr/>
        <a:lstStyle/>
        <a:p>
          <a:endParaRPr lang="ru-RU" sz="1400" dirty="0"/>
        </a:p>
      </dgm:t>
    </dgm:pt>
    <dgm:pt modelId="{15CCC6F8-CF85-4154-BC49-8C198153DEF4}" type="sibTrans" cxnId="{0A3D2914-7BA7-4292-B934-75EA3A999D97}">
      <dgm:prSet/>
      <dgm:spPr/>
      <dgm:t>
        <a:bodyPr/>
        <a:lstStyle/>
        <a:p>
          <a:endParaRPr lang="ru-RU"/>
        </a:p>
      </dgm:t>
    </dgm:pt>
    <dgm:pt modelId="{68AAF5E2-DD6A-4110-9C2D-19ECD0564AC2}" type="parTrans" cxnId="{0A3D2914-7BA7-4292-B934-75EA3A999D97}">
      <dgm:prSet/>
      <dgm:spPr/>
      <dgm:t>
        <a:bodyPr/>
        <a:lstStyle/>
        <a:p>
          <a:endParaRPr lang="ru-RU"/>
        </a:p>
      </dgm:t>
    </dgm:pt>
    <dgm:pt modelId="{55D097C3-CA16-4F29-A05D-32CC265CE962}">
      <dgm:prSet phldrT="[Текст]" custT="1"/>
      <dgm:spPr/>
      <dgm:t>
        <a:bodyPr/>
        <a:lstStyle/>
        <a:p>
          <a:endParaRPr lang="ru-RU" sz="1600" dirty="0"/>
        </a:p>
      </dgm:t>
    </dgm:pt>
    <dgm:pt modelId="{4602D083-C87F-4ED6-8DD9-17A6052B8421}" type="sibTrans" cxnId="{B0A5A139-0AFF-49F6-AC85-4E860B9486D0}">
      <dgm:prSet/>
      <dgm:spPr/>
      <dgm:t>
        <a:bodyPr/>
        <a:lstStyle/>
        <a:p>
          <a:endParaRPr lang="ru-RU"/>
        </a:p>
      </dgm:t>
    </dgm:pt>
    <dgm:pt modelId="{9AD3C20F-09BF-4470-A600-BDF3F8E4AD47}" type="parTrans" cxnId="{B0A5A139-0AFF-49F6-AC85-4E860B9486D0}">
      <dgm:prSet/>
      <dgm:spPr/>
      <dgm:t>
        <a:bodyPr/>
        <a:lstStyle/>
        <a:p>
          <a:endParaRPr lang="ru-RU"/>
        </a:p>
      </dgm:t>
    </dgm:pt>
    <dgm:pt modelId="{E4DC681B-B350-48F8-98E2-9DAA9FC0A170}" type="pres">
      <dgm:prSet presAssocID="{756F20E0-C4A5-4324-A26E-D4D2C5ABFAFE}" presName="compositeShape" presStyleCnt="0">
        <dgm:presLayoutVars>
          <dgm:chMax val="7"/>
          <dgm:dir/>
          <dgm:resizeHandles val="exact"/>
        </dgm:presLayoutVars>
      </dgm:prSet>
      <dgm:spPr/>
    </dgm:pt>
    <dgm:pt modelId="{77E9B063-6F63-4DEA-8005-BE21A24484BA}" type="pres">
      <dgm:prSet presAssocID="{55D097C3-CA16-4F29-A05D-32CC265CE962}" presName="circ1" presStyleLbl="vennNode1" presStyleIdx="0" presStyleCnt="3" custLinFactNeighborX="-51591" custLinFactNeighborY="-1727"/>
      <dgm:spPr/>
      <dgm:t>
        <a:bodyPr/>
        <a:lstStyle/>
        <a:p>
          <a:endParaRPr lang="ru-RU"/>
        </a:p>
      </dgm:t>
    </dgm:pt>
    <dgm:pt modelId="{EB0681D8-BE49-4434-B836-57C098FE009A}" type="pres">
      <dgm:prSet presAssocID="{55D097C3-CA16-4F29-A05D-32CC265CE96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140B4-7979-4AD9-A72A-534F418C6AA3}" type="pres">
      <dgm:prSet presAssocID="{B0A3B0C9-C46F-4F08-AAF6-A957F148AF60}" presName="circ2" presStyleLbl="vennNode1" presStyleIdx="1" presStyleCnt="3" custLinFactNeighborX="-7496" custLinFactNeighborY="-64940"/>
      <dgm:spPr/>
      <dgm:t>
        <a:bodyPr/>
        <a:lstStyle/>
        <a:p>
          <a:endParaRPr lang="ru-RU"/>
        </a:p>
      </dgm:t>
    </dgm:pt>
    <dgm:pt modelId="{3582D779-A914-4524-8220-666707E0DA49}" type="pres">
      <dgm:prSet presAssocID="{B0A3B0C9-C46F-4F08-AAF6-A957F148AF6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076A8A-0A7A-4DCF-944B-0598BC0181C8}" type="pres">
      <dgm:prSet presAssocID="{2890E35E-C85A-48D9-A4B6-2BE0AD0C3C1C}" presName="circ3" presStyleLbl="vennNode1" presStyleIdx="2" presStyleCnt="3" custScaleX="95833" custScaleY="95724" custLinFactNeighborX="26422" custLinFactNeighborY="1009"/>
      <dgm:spPr/>
      <dgm:t>
        <a:bodyPr/>
        <a:lstStyle/>
        <a:p>
          <a:endParaRPr lang="ru-RU"/>
        </a:p>
      </dgm:t>
    </dgm:pt>
    <dgm:pt modelId="{FB7206B8-F227-48A2-84BB-790268A9C41D}" type="pres">
      <dgm:prSet presAssocID="{2890E35E-C85A-48D9-A4B6-2BE0AD0C3C1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1745AA-CA54-4A99-BE99-0EAF0DB05CB3}" type="presOf" srcId="{B0A3B0C9-C46F-4F08-AAF6-A957F148AF60}" destId="{90D140B4-7979-4AD9-A72A-534F418C6AA3}" srcOrd="0" destOrd="0" presId="urn:microsoft.com/office/officeart/2005/8/layout/venn1"/>
    <dgm:cxn modelId="{BC3B2517-21D4-45B1-BFDF-254113BAE9A5}" type="presOf" srcId="{756F20E0-C4A5-4324-A26E-D4D2C5ABFAFE}" destId="{E4DC681B-B350-48F8-98E2-9DAA9FC0A170}" srcOrd="0" destOrd="0" presId="urn:microsoft.com/office/officeart/2005/8/layout/venn1"/>
    <dgm:cxn modelId="{0A3D2914-7BA7-4292-B934-75EA3A999D97}" srcId="{756F20E0-C4A5-4324-A26E-D4D2C5ABFAFE}" destId="{B0A3B0C9-C46F-4F08-AAF6-A957F148AF60}" srcOrd="1" destOrd="0" parTransId="{68AAF5E2-DD6A-4110-9C2D-19ECD0564AC2}" sibTransId="{15CCC6F8-CF85-4154-BC49-8C198153DEF4}"/>
    <dgm:cxn modelId="{B0A5A139-0AFF-49F6-AC85-4E860B9486D0}" srcId="{756F20E0-C4A5-4324-A26E-D4D2C5ABFAFE}" destId="{55D097C3-CA16-4F29-A05D-32CC265CE962}" srcOrd="0" destOrd="0" parTransId="{9AD3C20F-09BF-4470-A600-BDF3F8E4AD47}" sibTransId="{4602D083-C87F-4ED6-8DD9-17A6052B8421}"/>
    <dgm:cxn modelId="{707613E2-A151-4B74-887C-2803E9956D4F}" type="presOf" srcId="{B0A3B0C9-C46F-4F08-AAF6-A957F148AF60}" destId="{3582D779-A914-4524-8220-666707E0DA49}" srcOrd="1" destOrd="0" presId="urn:microsoft.com/office/officeart/2005/8/layout/venn1"/>
    <dgm:cxn modelId="{BE44D3BD-263B-4C54-A236-7A689F820F56}" type="presOf" srcId="{2890E35E-C85A-48D9-A4B6-2BE0AD0C3C1C}" destId="{D1076A8A-0A7A-4DCF-944B-0598BC0181C8}" srcOrd="0" destOrd="0" presId="urn:microsoft.com/office/officeart/2005/8/layout/venn1"/>
    <dgm:cxn modelId="{1F7BA64C-F536-4042-8251-3B2A0FC4A052}" type="presOf" srcId="{55D097C3-CA16-4F29-A05D-32CC265CE962}" destId="{EB0681D8-BE49-4434-B836-57C098FE009A}" srcOrd="1" destOrd="0" presId="urn:microsoft.com/office/officeart/2005/8/layout/venn1"/>
    <dgm:cxn modelId="{F85AAB70-C23F-4465-8605-B9EFD209A0EC}" type="presOf" srcId="{2890E35E-C85A-48D9-A4B6-2BE0AD0C3C1C}" destId="{FB7206B8-F227-48A2-84BB-790268A9C41D}" srcOrd="1" destOrd="0" presId="urn:microsoft.com/office/officeart/2005/8/layout/venn1"/>
    <dgm:cxn modelId="{61BBD845-8657-45B7-AE4F-A2FBE357B620}" type="presOf" srcId="{55D097C3-CA16-4F29-A05D-32CC265CE962}" destId="{77E9B063-6F63-4DEA-8005-BE21A24484BA}" srcOrd="0" destOrd="0" presId="urn:microsoft.com/office/officeart/2005/8/layout/venn1"/>
    <dgm:cxn modelId="{13F375BB-74D1-47D1-A286-52431B85FE2F}" srcId="{756F20E0-C4A5-4324-A26E-D4D2C5ABFAFE}" destId="{2890E35E-C85A-48D9-A4B6-2BE0AD0C3C1C}" srcOrd="2" destOrd="0" parTransId="{8C6976B6-96C2-4E3C-9FFD-9AC91FBF448F}" sibTransId="{FA8A424A-3657-46C3-B421-27417857438C}"/>
    <dgm:cxn modelId="{8546538C-07ED-484D-A2E8-30556247DD24}" type="presParOf" srcId="{E4DC681B-B350-48F8-98E2-9DAA9FC0A170}" destId="{77E9B063-6F63-4DEA-8005-BE21A24484BA}" srcOrd="0" destOrd="0" presId="urn:microsoft.com/office/officeart/2005/8/layout/venn1"/>
    <dgm:cxn modelId="{DB186A9C-C7F7-4E8D-B797-B7D28CDF4DFD}" type="presParOf" srcId="{E4DC681B-B350-48F8-98E2-9DAA9FC0A170}" destId="{EB0681D8-BE49-4434-B836-57C098FE009A}" srcOrd="1" destOrd="0" presId="urn:microsoft.com/office/officeart/2005/8/layout/venn1"/>
    <dgm:cxn modelId="{835C284A-7036-422D-817E-CEFDF497D880}" type="presParOf" srcId="{E4DC681B-B350-48F8-98E2-9DAA9FC0A170}" destId="{90D140B4-7979-4AD9-A72A-534F418C6AA3}" srcOrd="2" destOrd="0" presId="urn:microsoft.com/office/officeart/2005/8/layout/venn1"/>
    <dgm:cxn modelId="{58B0EA9D-A0DF-4057-B879-C1C0143999CB}" type="presParOf" srcId="{E4DC681B-B350-48F8-98E2-9DAA9FC0A170}" destId="{3582D779-A914-4524-8220-666707E0DA49}" srcOrd="3" destOrd="0" presId="urn:microsoft.com/office/officeart/2005/8/layout/venn1"/>
    <dgm:cxn modelId="{7C05A4E9-5212-45A3-903F-38423C97D1CC}" type="presParOf" srcId="{E4DC681B-B350-48F8-98E2-9DAA9FC0A170}" destId="{D1076A8A-0A7A-4DCF-944B-0598BC0181C8}" srcOrd="4" destOrd="0" presId="urn:microsoft.com/office/officeart/2005/8/layout/venn1"/>
    <dgm:cxn modelId="{EDBC2489-BC16-4777-854F-A3C74797FC7D}" type="presParOf" srcId="{E4DC681B-B350-48F8-98E2-9DAA9FC0A170}" destId="{FB7206B8-F227-48A2-84BB-790268A9C41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942EE-774A-4006-97DB-E71A0FE9C4A5}">
      <dsp:nvSpPr>
        <dsp:cNvPr id="0" name=""/>
        <dsp:cNvSpPr/>
      </dsp:nvSpPr>
      <dsp:spPr>
        <a:xfrm rot="5400000">
          <a:off x="-174782" y="177849"/>
          <a:ext cx="1165217" cy="8156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410892"/>
        <a:ext cx="815652" cy="349565"/>
      </dsp:txXfrm>
    </dsp:sp>
    <dsp:sp modelId="{FE016AAD-59B1-4D7F-B67A-8246C3A45734}">
      <dsp:nvSpPr>
        <dsp:cNvPr id="0" name=""/>
        <dsp:cNvSpPr/>
      </dsp:nvSpPr>
      <dsp:spPr>
        <a:xfrm rot="5400000">
          <a:off x="4486830" y="-3668110"/>
          <a:ext cx="757391" cy="8099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приоритетные направления СПВ (медицина, образование, наука)</a:t>
          </a:r>
          <a:endParaRPr lang="ru-RU" sz="2300" kern="1200" dirty="0"/>
        </a:p>
      </dsp:txBody>
      <dsp:txXfrm rot="-5400000">
        <a:off x="815653" y="40040"/>
        <a:ext cx="8062774" cy="683445"/>
      </dsp:txXfrm>
    </dsp:sp>
    <dsp:sp modelId="{F1AFE785-664A-4BB3-8A89-6B348C9AECC7}">
      <dsp:nvSpPr>
        <dsp:cNvPr id="0" name=""/>
        <dsp:cNvSpPr/>
      </dsp:nvSpPr>
      <dsp:spPr>
        <a:xfrm rot="5400000">
          <a:off x="-174782" y="1195284"/>
          <a:ext cx="1165217" cy="8156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1" y="1428327"/>
        <a:ext cx="815652" cy="349565"/>
      </dsp:txXfrm>
    </dsp:sp>
    <dsp:sp modelId="{B9330DED-81C9-4408-857C-D4670B1FC33C}">
      <dsp:nvSpPr>
        <dsp:cNvPr id="0" name=""/>
        <dsp:cNvSpPr/>
      </dsp:nvSpPr>
      <dsp:spPr>
        <a:xfrm rot="5400000">
          <a:off x="4486830" y="-2650675"/>
          <a:ext cx="757391" cy="8099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увеличение пассажиропотока – целевой туризм</a:t>
          </a:r>
          <a:endParaRPr lang="ru-RU" sz="2300" kern="1200" dirty="0"/>
        </a:p>
      </dsp:txBody>
      <dsp:txXfrm rot="-5400000">
        <a:off x="815653" y="1057475"/>
        <a:ext cx="8062774" cy="683445"/>
      </dsp:txXfrm>
    </dsp:sp>
    <dsp:sp modelId="{F81AB012-1E42-41D8-9186-571763021341}">
      <dsp:nvSpPr>
        <dsp:cNvPr id="0" name=""/>
        <dsp:cNvSpPr/>
      </dsp:nvSpPr>
      <dsp:spPr>
        <a:xfrm rot="5400000">
          <a:off x="-174782" y="2212719"/>
          <a:ext cx="1165217" cy="8156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1" y="2445762"/>
        <a:ext cx="815652" cy="349565"/>
      </dsp:txXfrm>
    </dsp:sp>
    <dsp:sp modelId="{1A8E8E34-EDA1-425A-9C20-0D230AD9DB14}">
      <dsp:nvSpPr>
        <dsp:cNvPr id="0" name=""/>
        <dsp:cNvSpPr/>
      </dsp:nvSpPr>
      <dsp:spPr>
        <a:xfrm rot="5400000">
          <a:off x="4486830" y="-1633240"/>
          <a:ext cx="757391" cy="8099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развитие туристической отрасли</a:t>
          </a:r>
          <a:endParaRPr lang="ru-RU" sz="2300" kern="1200" dirty="0"/>
        </a:p>
      </dsp:txBody>
      <dsp:txXfrm rot="-5400000">
        <a:off x="815653" y="2074910"/>
        <a:ext cx="8062774" cy="683445"/>
      </dsp:txXfrm>
    </dsp:sp>
    <dsp:sp modelId="{9F01481F-A0E0-46D3-A2CB-DE2DA80E1866}">
      <dsp:nvSpPr>
        <dsp:cNvPr id="0" name=""/>
        <dsp:cNvSpPr/>
      </dsp:nvSpPr>
      <dsp:spPr>
        <a:xfrm rot="5400000">
          <a:off x="-174782" y="3230154"/>
          <a:ext cx="1165217" cy="8156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-5400000">
        <a:off x="1" y="3463197"/>
        <a:ext cx="815652" cy="349565"/>
      </dsp:txXfrm>
    </dsp:sp>
    <dsp:sp modelId="{A8AE427F-CFA5-47F8-8B65-BECC5407BA70}">
      <dsp:nvSpPr>
        <dsp:cNvPr id="0" name=""/>
        <dsp:cNvSpPr/>
      </dsp:nvSpPr>
      <dsp:spPr>
        <a:xfrm rot="5400000">
          <a:off x="4486830" y="-615805"/>
          <a:ext cx="757391" cy="8099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увеличение интереса к культурной жизни региона</a:t>
          </a:r>
          <a:endParaRPr lang="ru-RU" sz="2300" kern="1200" dirty="0"/>
        </a:p>
      </dsp:txBody>
      <dsp:txXfrm rot="-5400000">
        <a:off x="815653" y="3092345"/>
        <a:ext cx="8062774" cy="683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9B063-6F63-4DEA-8005-BE21A24484BA}">
      <dsp:nvSpPr>
        <dsp:cNvPr id="0" name=""/>
        <dsp:cNvSpPr/>
      </dsp:nvSpPr>
      <dsp:spPr>
        <a:xfrm>
          <a:off x="1032762" y="8700"/>
          <a:ext cx="2441616" cy="24416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1358311" y="435983"/>
        <a:ext cx="1790518" cy="1098727"/>
      </dsp:txXfrm>
    </dsp:sp>
    <dsp:sp modelId="{90D140B4-7979-4AD9-A72A-534F418C6AA3}">
      <dsp:nvSpPr>
        <dsp:cNvPr id="0" name=""/>
        <dsp:cNvSpPr/>
      </dsp:nvSpPr>
      <dsp:spPr>
        <a:xfrm>
          <a:off x="2990409" y="0"/>
          <a:ext cx="2441616" cy="24416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3737136" y="630750"/>
        <a:ext cx="1464969" cy="1342888"/>
      </dsp:txXfrm>
    </dsp:sp>
    <dsp:sp modelId="{D1076A8A-0A7A-4DCF-944B-0598BC0181C8}">
      <dsp:nvSpPr>
        <dsp:cNvPr id="0" name=""/>
        <dsp:cNvSpPr/>
      </dsp:nvSpPr>
      <dsp:spPr>
        <a:xfrm>
          <a:off x="2107394" y="1653714"/>
          <a:ext cx="2339873" cy="23372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2327732" y="2257494"/>
        <a:ext cx="1403924" cy="1285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6EA5C-F2A9-462E-A9CB-02F9D6E3CD19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84164-C183-4B54-B539-CB550CE9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60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744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663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74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06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48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40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230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88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12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01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7265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5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5573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66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19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54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13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754087"/>
            <a:ext cx="8915399" cy="2262781"/>
          </a:xfrm>
        </p:spPr>
        <p:txBody>
          <a:bodyPr>
            <a:noAutofit/>
          </a:bodyPr>
          <a:lstStyle/>
          <a:p>
            <a:r>
              <a:rPr lang="ru-RU" sz="3600" dirty="0" smtClean="0"/>
              <a:t>«Национальное и культурное самосознание Приморского края </a:t>
            </a:r>
            <a:br>
              <a:rPr lang="ru-RU" sz="3600" dirty="0" smtClean="0"/>
            </a:br>
            <a:r>
              <a:rPr lang="ru-RU" sz="3600" dirty="0" smtClean="0"/>
              <a:t>в условиях реализации закона </a:t>
            </a:r>
            <a:br>
              <a:rPr lang="ru-RU" sz="3600" dirty="0" smtClean="0"/>
            </a:br>
            <a:r>
              <a:rPr lang="ru-RU" sz="3600" dirty="0" smtClean="0"/>
              <a:t>о свободном порте Владивосток»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5709703"/>
            <a:ext cx="8915399" cy="112628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600" dirty="0" smtClean="0"/>
              <a:t>Дымова Екатерина Николаевна, </a:t>
            </a:r>
          </a:p>
          <a:p>
            <a:pPr>
              <a:spcBef>
                <a:spcPts val="0"/>
              </a:spcBef>
            </a:pPr>
            <a:r>
              <a:rPr lang="ru-RU" sz="1600" dirty="0" smtClean="0"/>
              <a:t>специалист отдела организации научно-исследовательской работы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597112" y="92139"/>
            <a:ext cx="75328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Министерство образования и науки</a:t>
            </a:r>
          </a:p>
          <a:p>
            <a:pPr algn="ctr"/>
            <a:r>
              <a:rPr lang="ru-RU" sz="1600" dirty="0" smtClean="0"/>
              <a:t>Владивостокский государственный университет экономики и сервиса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r>
              <a:rPr lang="en-US" sz="1600" dirty="0" smtClean="0"/>
              <a:t>XVIII</a:t>
            </a:r>
            <a:r>
              <a:rPr lang="ru-RU" sz="1600" dirty="0" smtClean="0"/>
              <a:t> Международная научно-практическая конференция </a:t>
            </a:r>
          </a:p>
          <a:p>
            <a:pPr algn="ctr"/>
            <a:r>
              <a:rPr lang="ru-RU" sz="1600" dirty="0" smtClean="0"/>
              <a:t>«Интеллектуальный потенциал вузов – </a:t>
            </a:r>
          </a:p>
          <a:p>
            <a:pPr algn="ctr"/>
            <a:r>
              <a:rPr lang="ru-RU" sz="1600" dirty="0" smtClean="0"/>
              <a:t>на развитие Дальневосточного региона России и стран АТР»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1769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«О свободном порте Владивосток»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13 июля 2015 г. – принятие закона «О свободном порте Владивосток» №212-ФЗ.</a:t>
            </a:r>
          </a:p>
          <a:p>
            <a:r>
              <a:rPr lang="ru-RU" sz="2800" dirty="0" smtClean="0"/>
              <a:t>12 октября 2015 г. – закон «О свободном порте Владивосток» вступил в силу.</a:t>
            </a:r>
          </a:p>
          <a:p>
            <a:r>
              <a:rPr lang="ru-RU" sz="2800" dirty="0" smtClean="0"/>
              <a:t>15 муниципальных образований Приморского края.</a:t>
            </a:r>
          </a:p>
          <a:p>
            <a:r>
              <a:rPr lang="ru-RU" sz="2800" dirty="0" smtClean="0"/>
              <a:t>Срок реализации – 70 лет.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7001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исследования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854658"/>
              </p:ext>
            </p:extLst>
          </p:nvPr>
        </p:nvGraphicFramePr>
        <p:xfrm>
          <a:off x="2589213" y="2133599"/>
          <a:ext cx="8915400" cy="4223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965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задачи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24284"/>
            <a:ext cx="9297988" cy="5029207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Цель</a:t>
            </a:r>
            <a:r>
              <a:rPr lang="ru-RU" sz="2400" dirty="0" smtClean="0"/>
              <a:t> – исследование влияния закона «О свободном порте Владивосток» на культурную жизнь населения Приморского края.</a:t>
            </a:r>
          </a:p>
          <a:p>
            <a:r>
              <a:rPr lang="ru-RU" sz="2400" b="1" dirty="0" smtClean="0"/>
              <a:t>Задачи:</a:t>
            </a:r>
          </a:p>
          <a:p>
            <a:pPr marL="900000"/>
            <a:r>
              <a:rPr lang="ru-RU" sz="2400" dirty="0"/>
              <a:t>и</a:t>
            </a:r>
            <a:r>
              <a:rPr lang="ru-RU" sz="2400" dirty="0" smtClean="0"/>
              <a:t>сследование особенностей культурной жизни Приморского края до принятия закона «О свободном порте Владивосток»;</a:t>
            </a:r>
          </a:p>
          <a:p>
            <a:pPr marL="900000"/>
            <a:r>
              <a:rPr lang="ru-RU" sz="2400" dirty="0"/>
              <a:t>и</a:t>
            </a:r>
            <a:r>
              <a:rPr lang="ru-RU" sz="2400" dirty="0" smtClean="0"/>
              <a:t>сследование современного состояния культурной жизни Приморского края;</a:t>
            </a:r>
          </a:p>
          <a:p>
            <a:pPr marL="900000"/>
            <a:r>
              <a:rPr lang="ru-RU" sz="2400" dirty="0"/>
              <a:t>в</a:t>
            </a:r>
            <a:r>
              <a:rPr lang="ru-RU" sz="2400" dirty="0" smtClean="0"/>
              <a:t>ыявление особенностей влияния закона </a:t>
            </a:r>
            <a:r>
              <a:rPr lang="ru-RU" sz="2400" dirty="0"/>
              <a:t>«О свободном порте Владивосток</a:t>
            </a:r>
            <a:r>
              <a:rPr lang="ru-RU" sz="2400" dirty="0" smtClean="0"/>
              <a:t>» на культурную жизнь Приморского края.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5920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762039"/>
          </a:xfrm>
        </p:spPr>
        <p:txBody>
          <a:bodyPr>
            <a:noAutofit/>
          </a:bodyPr>
          <a:lstStyle/>
          <a:p>
            <a:r>
              <a:rPr lang="ru-RU" dirty="0" smtClean="0"/>
              <a:t>Особенности культурной жизни Приморского края до принятия закона о СПВ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629984"/>
            <a:ext cx="8915400" cy="377762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страсть к искусству;</a:t>
            </a:r>
          </a:p>
          <a:p>
            <a:r>
              <a:rPr lang="ru-RU" sz="2800" dirty="0" smtClean="0"/>
              <a:t>искусство = развлечение, досуг;</a:t>
            </a:r>
          </a:p>
          <a:p>
            <a:r>
              <a:rPr lang="ru-RU" sz="2800" dirty="0" smtClean="0"/>
              <a:t>культура переселенцев – временность, нет корней;</a:t>
            </a:r>
          </a:p>
          <a:p>
            <a:r>
              <a:rPr lang="ru-RU" sz="2800" dirty="0" smtClean="0"/>
              <a:t>приоритет современной культуры;</a:t>
            </a:r>
          </a:p>
          <a:p>
            <a:r>
              <a:rPr lang="ru-RU" sz="2800" dirty="0" smtClean="0"/>
              <a:t>пародия на академическую культуру.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912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Современное состояние культурной жизни Приморского края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2388" y="2208310"/>
            <a:ext cx="8915400" cy="42672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Академическая </a:t>
            </a:r>
            <a:r>
              <a:rPr lang="ru-RU" sz="2800" dirty="0" smtClean="0"/>
              <a:t>культура: высокие затраты, невысокие потенциалы.</a:t>
            </a:r>
          </a:p>
          <a:p>
            <a:r>
              <a:rPr lang="ru-RU" sz="2800" dirty="0" smtClean="0"/>
              <a:t>Современная культура: многообразие стилей и жанров, активное развитие.</a:t>
            </a:r>
            <a:endParaRPr lang="ru-RU" sz="2800" dirty="0"/>
          </a:p>
        </p:txBody>
      </p:sp>
      <p:pic>
        <p:nvPicPr>
          <p:cNvPr id="1026" name="Picture 2" descr="E:\=image14524582_a8d68ed83c68b4e02a9b01d5b1a02e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16" y="4430321"/>
            <a:ext cx="3548832" cy="201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=logo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080" y="4421775"/>
            <a:ext cx="3289534" cy="204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=comp_1183752_big_8a5939966cbd901153252952bbf76ad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45" y="4450268"/>
            <a:ext cx="3083138" cy="205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=5780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54" y="2302150"/>
            <a:ext cx="2750334" cy="183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8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Современное состояние культурной жизни Приморского </a:t>
            </a:r>
            <a:r>
              <a:rPr lang="ru-RU" dirty="0" smtClean="0"/>
              <a:t>края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9210902" cy="4040777"/>
          </a:xfrm>
        </p:spPr>
        <p:txBody>
          <a:bodyPr>
            <a:normAutofit fontScale="92500"/>
          </a:bodyPr>
          <a:lstStyle/>
          <a:p>
            <a:r>
              <a:rPr lang="ru-RU" sz="2400" dirty="0" smtClean="0"/>
              <a:t>Национальная культура:</a:t>
            </a:r>
          </a:p>
          <a:p>
            <a:pPr marL="900000"/>
            <a:r>
              <a:rPr lang="ru-RU" sz="2400" dirty="0"/>
              <a:t>б</a:t>
            </a:r>
            <a:r>
              <a:rPr lang="ru-RU" sz="2400" dirty="0" smtClean="0"/>
              <a:t>олее 150 народностей;</a:t>
            </a:r>
          </a:p>
          <a:p>
            <a:pPr marL="900000"/>
            <a:r>
              <a:rPr lang="ru-RU" sz="2400" dirty="0" smtClean="0"/>
              <a:t>Ассамблея народов Приморского края;</a:t>
            </a:r>
          </a:p>
          <a:p>
            <a:pPr marL="900000"/>
            <a:r>
              <a:rPr lang="ru-RU" sz="2400" dirty="0"/>
              <a:t>п</a:t>
            </a:r>
            <a:r>
              <a:rPr lang="ru-RU" sz="2400" dirty="0" smtClean="0"/>
              <a:t>росветительские мероприятия и проекты (конгресс народов Приморского края, фестиваль творчества «Славянский ветер», проект «Люди, живущие рядом» и др.);</a:t>
            </a:r>
          </a:p>
          <a:p>
            <a:pPr marL="900000"/>
            <a:r>
              <a:rPr lang="ru-RU" sz="2400" dirty="0"/>
              <a:t>э</a:t>
            </a:r>
            <a:r>
              <a:rPr lang="ru-RU" sz="2400" dirty="0" smtClean="0"/>
              <a:t>тнокультурные центры («</a:t>
            </a:r>
            <a:r>
              <a:rPr lang="ru-RU" sz="2400" dirty="0" err="1" smtClean="0"/>
              <a:t>Палеодеревня</a:t>
            </a:r>
            <a:r>
              <a:rPr lang="ru-RU" sz="2400" dirty="0" smtClean="0"/>
              <a:t>», «Изумрудная долина», «Казачий стан», Приморский краевой центр народной культуры, корейский культурный центр и др.)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3456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Образовательно-туристический комплекс «</a:t>
            </a:r>
            <a:r>
              <a:rPr lang="ru-RU" dirty="0" err="1" smtClean="0"/>
              <a:t>Палеодеревня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65" y="1858803"/>
            <a:ext cx="2431791" cy="243179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036" y="4371963"/>
            <a:ext cx="4152899" cy="2331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159" y="1858803"/>
            <a:ext cx="4135359" cy="2321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571" y="1843499"/>
            <a:ext cx="3526971" cy="2336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47" y="4517271"/>
            <a:ext cx="2757715" cy="20682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571" y="4362539"/>
            <a:ext cx="3526971" cy="233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9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Этнокультурный центр </a:t>
            </a:r>
            <a:br>
              <a:rPr lang="ru-RU" dirty="0" smtClean="0"/>
            </a:br>
            <a:r>
              <a:rPr lang="ru-RU" dirty="0" smtClean="0"/>
              <a:t>«Изумрудная долина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1" y="2173513"/>
            <a:ext cx="3942350" cy="262823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174" y="2192956"/>
            <a:ext cx="3727269" cy="27954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3" y="2550582"/>
            <a:ext cx="2695302" cy="40429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157" y="4436981"/>
            <a:ext cx="3488872" cy="232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3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Этнокультурный центр </a:t>
            </a:r>
            <a:br>
              <a:rPr lang="ru-RU" dirty="0" smtClean="0"/>
            </a:br>
            <a:r>
              <a:rPr lang="ru-RU" dirty="0" smtClean="0"/>
              <a:t>«Казачий стан»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244" y="1844773"/>
            <a:ext cx="4483978" cy="237773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797" y="657790"/>
            <a:ext cx="2416629" cy="3624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45" y="1801228"/>
            <a:ext cx="2449297" cy="36721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822" y="4449811"/>
            <a:ext cx="3331029" cy="22276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221" y="4449810"/>
            <a:ext cx="3418939" cy="228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7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Приморский краевой центр народной культуры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0" y="1769931"/>
            <a:ext cx="2364400" cy="315253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87" y="1905000"/>
            <a:ext cx="3897226" cy="2426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873" y="1783080"/>
            <a:ext cx="3427879" cy="22838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221" y="4484292"/>
            <a:ext cx="3396343" cy="22394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027" y="4548687"/>
            <a:ext cx="3259727" cy="218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0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Влияние закона о СПВ на культурную жизнь Приморского края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16186"/>
            <a:ext cx="8915400" cy="3777622"/>
          </a:xfrm>
        </p:spPr>
        <p:txBody>
          <a:bodyPr/>
          <a:lstStyle/>
          <a:p>
            <a:r>
              <a:rPr lang="ru-RU" dirty="0" smtClean="0"/>
              <a:t>Приоритет национальной культуры как уникальной культуры региона.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35705941"/>
              </p:ext>
            </p:extLst>
          </p:nvPr>
        </p:nvGraphicFramePr>
        <p:xfrm>
          <a:off x="3135085" y="2579572"/>
          <a:ext cx="7077320" cy="40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58538" y="4955181"/>
            <a:ext cx="2111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экономические </a:t>
            </a:r>
          </a:p>
          <a:p>
            <a:pPr algn="ctr"/>
            <a:r>
              <a:rPr lang="ru-RU" dirty="0" smtClean="0"/>
              <a:t>выгоды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93326" y="3239589"/>
            <a:ext cx="19239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презентация </a:t>
            </a:r>
          </a:p>
          <a:p>
            <a:pPr algn="ctr"/>
            <a:r>
              <a:rPr lang="ru-RU" dirty="0" smtClean="0"/>
              <a:t>национальных </a:t>
            </a:r>
          </a:p>
          <a:p>
            <a:pPr algn="ctr"/>
            <a:r>
              <a:rPr lang="ru-RU" dirty="0" smtClean="0"/>
              <a:t>культур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396857" y="3290534"/>
            <a:ext cx="21948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повышение уровня </a:t>
            </a:r>
          </a:p>
          <a:p>
            <a:pPr algn="ctr"/>
            <a:r>
              <a:rPr lang="ru-RU" sz="1600" dirty="0" smtClean="0"/>
              <a:t>национального </a:t>
            </a:r>
          </a:p>
          <a:p>
            <a:pPr algn="ctr"/>
            <a:r>
              <a:rPr lang="ru-RU" sz="1600" dirty="0" smtClean="0"/>
              <a:t>и культурного </a:t>
            </a:r>
          </a:p>
          <a:p>
            <a:pPr algn="ctr"/>
            <a:r>
              <a:rPr lang="ru-RU" sz="1600" dirty="0" smtClean="0"/>
              <a:t>самосознания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6066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Влияние закона о СПВ на культурную жизнь Приморского края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9297988" cy="4153989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Негативный аспект: </a:t>
            </a:r>
            <a:r>
              <a:rPr lang="ru-RU" sz="2400" dirty="0" smtClean="0"/>
              <a:t>вытеснение национальных культур Приморского края культурами резидентов СПВ.</a:t>
            </a:r>
          </a:p>
          <a:p>
            <a:r>
              <a:rPr lang="ru-RU" sz="2400" b="1" dirty="0" smtClean="0"/>
              <a:t>Важно:</a:t>
            </a:r>
            <a:r>
              <a:rPr lang="ru-RU" sz="2400" dirty="0" smtClean="0"/>
              <a:t> </a:t>
            </a:r>
          </a:p>
          <a:p>
            <a:pPr marL="900000"/>
            <a:r>
              <a:rPr lang="ru-RU" sz="2400" dirty="0" smtClean="0"/>
              <a:t>создание нормативно-правовой базы, ограничивающей возможности активного вытеснения и замещения национальных культур Приморского края культурами резидентов СПВ;</a:t>
            </a:r>
          </a:p>
          <a:p>
            <a:pPr marL="900000"/>
            <a:r>
              <a:rPr lang="ru-RU" sz="2400" dirty="0" smtClean="0"/>
              <a:t>особое внимание топ-менеджмента СПВ управлению культурной жизнью региона.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98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7949" y="2300731"/>
            <a:ext cx="960278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b="1" i="1" dirty="0" smtClean="0"/>
              <a:t>Спасибо за внимание!</a:t>
            </a:r>
            <a:endParaRPr lang="ru-RU" sz="6000" b="1" i="1" dirty="0"/>
          </a:p>
        </p:txBody>
      </p:sp>
    </p:spTree>
    <p:extLst>
      <p:ext uri="{BB962C8B-B14F-4D97-AF65-F5344CB8AC3E}">
        <p14:creationId xmlns:p14="http://schemas.microsoft.com/office/powerpoint/2010/main" val="24135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4d43b46f43b1a2e95ade3ceb677768cb46eca8d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297</TotalTime>
  <Words>426</Words>
  <Application>Microsoft Office PowerPoint</Application>
  <PresentationFormat>Произвольный</PresentationFormat>
  <Paragraphs>62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Легкий дым</vt:lpstr>
      <vt:lpstr>«Национальное и культурное самосознание Приморского края  в условиях реализации закона  о свободном порте Владивосток»</vt:lpstr>
      <vt:lpstr>Закон «О свободном порте Владивосток»</vt:lpstr>
      <vt:lpstr>Актуальность исследования</vt:lpstr>
      <vt:lpstr>Цель и задачи исследования</vt:lpstr>
      <vt:lpstr>Особенности культурной жизни Приморского края до принятия закона о СПВ</vt:lpstr>
      <vt:lpstr>Современное состояние культурной жизни Приморского края (1)</vt:lpstr>
      <vt:lpstr>Современное состояние культурной жизни Приморского края (2)</vt:lpstr>
      <vt:lpstr>Образовательно-туристический комплекс «Палеодеревня»</vt:lpstr>
      <vt:lpstr>Этнокультурный центр  «Изумрудная долина</vt:lpstr>
      <vt:lpstr>Этнокультурный центр  «Казачий стан»</vt:lpstr>
      <vt:lpstr>Приморский краевой центр народной культуры</vt:lpstr>
      <vt:lpstr>Влияние закона о СПВ на культурную жизнь Приморского края (1)</vt:lpstr>
      <vt:lpstr>Влияние закона о СПВ на культурную жизнь Приморского края (2)</vt:lpstr>
      <vt:lpstr>Презентация PowerPoint</vt:lpstr>
    </vt:vector>
  </TitlesOfParts>
  <Company>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«Национальное и культурное самосознание Приморского края в условиях реализации закона о свободном порте Владивосток»</dc:title>
  <dc:creator>Дымова Екатерина</dc:creator>
  <cp:lastModifiedBy>Дымова Екатерина</cp:lastModifiedBy>
  <cp:revision>30</cp:revision>
  <cp:lastPrinted>2016-04-28T04:40:46Z</cp:lastPrinted>
  <dcterms:created xsi:type="dcterms:W3CDTF">2016-04-27T23:42:16Z</dcterms:created>
  <dcterms:modified xsi:type="dcterms:W3CDTF">2016-04-28T22:53:20Z</dcterms:modified>
</cp:coreProperties>
</file>