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  <Override PartName="/ppt/charts/style5.xml" ContentType="application/vnd.ms-office.chartstyle+xml"/>
  <Override PartName="/ppt/charts/colors5.xml" ContentType="application/vnd.ms-office.chartcolorstyle+xml"/>
  <Override PartName="/ppt/charts/style6.xml" ContentType="application/vnd.ms-office.chartstyle+xml"/>
  <Override PartName="/ppt/charts/colors6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3" r:id="rId1"/>
  </p:sldMasterIdLst>
  <p:sldIdLst>
    <p:sldId id="256" r:id="rId2"/>
    <p:sldId id="257" r:id="rId3"/>
    <p:sldId id="259" r:id="rId4"/>
    <p:sldId id="260" r:id="rId5"/>
    <p:sldId id="265" r:id="rId6"/>
    <p:sldId id="263" r:id="rId7"/>
    <p:sldId id="267" r:id="rId8"/>
    <p:sldId id="268" r:id="rId9"/>
    <p:sldId id="266" r:id="rId10"/>
    <p:sldId id="270" r:id="rId11"/>
    <p:sldId id="271" r:id="rId12"/>
    <p:sldId id="272" r:id="rId13"/>
    <p:sldId id="269" r:id="rId14"/>
    <p:sldId id="274" r:id="rId15"/>
    <p:sldId id="275" r:id="rId16"/>
    <p:sldId id="27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2" autoAdjust="0"/>
    <p:restoredTop sz="94660"/>
  </p:normalViewPr>
  <p:slideViewPr>
    <p:cSldViewPr snapToGrid="0">
      <p:cViewPr>
        <p:scale>
          <a:sx n="96" d="100"/>
          <a:sy n="96" d="100"/>
        </p:scale>
        <p:origin x="-1248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31545345957077"/>
          <c:y val="0.19331147337829774"/>
          <c:w val="0.79418900160076122"/>
          <c:h val="0.806688526621702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Возраст детей</c:v>
                </c:pt>
              </c:strCache>
            </c:strRef>
          </c:tx>
          <c:explosion val="17"/>
          <c:dPt>
            <c:idx val="0"/>
            <c:bubble3D val="0"/>
            <c:explosion val="13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5 -7 лет </c:v>
                </c:pt>
                <c:pt idx="1">
                  <c:v>8 -9 лет</c:v>
                </c:pt>
                <c:pt idx="2">
                  <c:v>10 - 12 лет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</c:v>
                </c:pt>
                <c:pt idx="1">
                  <c:v>18</c:v>
                </c:pt>
                <c:pt idx="2">
                  <c:v>2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68235725659078483"/>
          <c:w val="0.29265531682030738"/>
          <c:h val="0.317325200027490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Верю/не верю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31545345957077"/>
          <c:y val="0.19331147337829774"/>
          <c:w val="0.79418900160076122"/>
          <c:h val="0.806688526621702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Возраст детей</c:v>
                </c:pt>
              </c:strCache>
            </c:strRef>
          </c:tx>
          <c:explosion val="17"/>
          <c:dPt>
            <c:idx val="0"/>
            <c:bubble3D val="0"/>
            <c:explosion val="13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верю</c:v>
                </c:pt>
                <c:pt idx="1">
                  <c:v>не верю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42</c:v>
                </c:pt>
                <c:pt idx="1">
                  <c:v>8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68235725659078483"/>
          <c:w val="0.29265531682030738"/>
          <c:h val="0.317325200027490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Играю/не играю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31545345957077"/>
          <c:y val="0.19331147337829774"/>
          <c:w val="0.79418900160076122"/>
          <c:h val="0.806688526621702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Возраст детей</c:v>
                </c:pt>
              </c:strCache>
            </c:strRef>
          </c:tx>
          <c:explosion val="17"/>
          <c:dPt>
            <c:idx val="0"/>
            <c:bubble3D val="0"/>
            <c:explosion val="13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играю</c:v>
                </c:pt>
                <c:pt idx="1">
                  <c:v>не играю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44</c:v>
                </c:pt>
                <c:pt idx="1">
                  <c:v>6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68235725659078483"/>
          <c:w val="0.29265531682030738"/>
          <c:h val="0.317325200027490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Знаю/не знаю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31545345957077"/>
          <c:y val="0.19331147337829774"/>
          <c:w val="0.79418900160076122"/>
          <c:h val="0.806688526621702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знаю/не знаю</c:v>
                </c:pt>
              </c:strCache>
            </c:strRef>
          </c:tx>
          <c:explosion val="17"/>
          <c:dPt>
            <c:idx val="0"/>
            <c:bubble3D val="0"/>
            <c:explosion val="13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знаю</c:v>
                </c:pt>
                <c:pt idx="1">
                  <c:v>не знаю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</c:v>
                </c:pt>
                <c:pt idx="1">
                  <c:v>39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68235725659078483"/>
          <c:w val="0.29265531682030738"/>
          <c:h val="0.317325200027490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Сколько мин/день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31545345957077"/>
          <c:y val="0.19331147337829774"/>
          <c:w val="0.79418900160076122"/>
          <c:h val="0.806688526621702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знаю/не знаю</c:v>
                </c:pt>
              </c:strCache>
            </c:strRef>
          </c:tx>
          <c:explosion val="17"/>
          <c:dPt>
            <c:idx val="0"/>
            <c:bubble3D val="0"/>
            <c:explosion val="13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от 5 до 30 </c:v>
                </c:pt>
                <c:pt idx="1">
                  <c:v>от 31 до 60</c:v>
                </c:pt>
                <c:pt idx="2">
                  <c:v>больше 61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</c:v>
                </c:pt>
                <c:pt idx="1">
                  <c:v>10</c:v>
                </c:pt>
                <c:pt idx="2">
                  <c:v>7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68235725659078483"/>
          <c:w val="0.29265531682030738"/>
          <c:h val="0.317325200027490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aseline="0" dirty="0" smtClean="0"/>
              <a:t>Сравнение времени игры</a:t>
            </a:r>
            <a:endParaRPr lang="ru-RU" sz="1600" baseline="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9427856151949729"/>
          <c:y val="0.24780431378751011"/>
          <c:w val="0.74039803054479658"/>
          <c:h val="0.596372967329050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знаю/не знаю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2540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plosion val="13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те кто верит</c:v>
                </c:pt>
                <c:pt idx="1">
                  <c:v>те кто не верит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40</c:v>
                </c:pt>
                <c:pt idx="1">
                  <c:v>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83782656"/>
        <c:axId val="83784448"/>
      </c:barChart>
      <c:catAx>
        <c:axId val="83782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3784448"/>
        <c:crosses val="autoZero"/>
        <c:auto val="1"/>
        <c:lblAlgn val="ctr"/>
        <c:lblOffset val="100"/>
        <c:noMultiLvlLbl val="0"/>
      </c:catAx>
      <c:valAx>
        <c:axId val="83784448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3782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555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888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2523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606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784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261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953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592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56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243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7103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351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5881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38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796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570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F34B2-7572-4302-B3D0-B7F87791E91F}" type="datetimeFigureOut">
              <a:rPr lang="ru-RU" smtClean="0"/>
              <a:t>25.04.2017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383B944-6B47-41E2-A792-8840149FC5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119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  <p:sldLayoutId id="2147483875" r:id="rId12"/>
    <p:sldLayoutId id="2147483876" r:id="rId13"/>
    <p:sldLayoutId id="2147483877" r:id="rId14"/>
    <p:sldLayoutId id="2147483878" r:id="rId15"/>
    <p:sldLayoutId id="214748387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0561" y="658208"/>
            <a:ext cx="11013744" cy="3625557"/>
          </a:xfrm>
        </p:spPr>
        <p:txBody>
          <a:bodyPr>
            <a:no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Федеральное государственное бюджетное образовательное учреждение </a:t>
            </a:r>
            <a:br>
              <a:rPr lang="ru-RU" sz="1200" dirty="0">
                <a:solidFill>
                  <a:schemeClr val="tx1"/>
                </a:solidFill>
              </a:rPr>
            </a:br>
            <a:r>
              <a:rPr lang="ru-RU" sz="1200" dirty="0">
                <a:solidFill>
                  <a:schemeClr val="tx1"/>
                </a:solidFill>
              </a:rPr>
              <a:t>высшего образования </a:t>
            </a:r>
            <a:br>
              <a:rPr lang="ru-RU" sz="1200" dirty="0">
                <a:solidFill>
                  <a:schemeClr val="tx1"/>
                </a:solidFill>
              </a:rPr>
            </a:br>
            <a:r>
              <a:rPr lang="ru-RU" sz="1200" dirty="0">
                <a:solidFill>
                  <a:schemeClr val="tx1"/>
                </a:solidFill>
              </a:rPr>
              <a:t>«Владивостокский государственный университет экономики и сервиса»,</a:t>
            </a:r>
            <a:br>
              <a:rPr lang="ru-RU" sz="1200" dirty="0">
                <a:solidFill>
                  <a:schemeClr val="tx1"/>
                </a:solidFill>
              </a:rPr>
            </a:br>
            <a:r>
              <a:rPr lang="ru-RU" sz="1200" dirty="0">
                <a:solidFill>
                  <a:schemeClr val="tx1"/>
                </a:solidFill>
              </a:rPr>
              <a:t>общеобразовательная школа-интернат среднего общего образования </a:t>
            </a:r>
            <a:br>
              <a:rPr lang="ru-RU" sz="1200" dirty="0">
                <a:solidFill>
                  <a:schemeClr val="tx1"/>
                </a:solidFill>
              </a:rPr>
            </a:br>
            <a:r>
              <a:rPr lang="ru-RU" sz="1200" dirty="0">
                <a:solidFill>
                  <a:schemeClr val="tx1"/>
                </a:solidFill>
              </a:rPr>
              <a:t>для одаренных детей им. Н.Н. Дубинина</a:t>
            </a:r>
            <a: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работы: </a:t>
            </a:r>
            <a: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«Дед Мороз и новогодние традиции сегодня. 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что верят современные дети».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30956" y="47247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1200" u="sng" dirty="0"/>
              <a:t>Выполнил: Большаков Кирилл 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                    </a:t>
            </a:r>
            <a:r>
              <a:rPr lang="ru-RU" sz="1200" u="sng" dirty="0"/>
              <a:t>ученик 1-А  класса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 </a:t>
            </a:r>
            <a:br>
              <a:rPr lang="ru-RU" sz="1200" dirty="0"/>
            </a:br>
            <a:r>
              <a:rPr lang="ru-RU" sz="1200" u="sng" dirty="0"/>
              <a:t>Руководитель:  Просветова  Любовь                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	                       </a:t>
            </a:r>
            <a:r>
              <a:rPr lang="ru-RU" sz="1200" u="sng" dirty="0"/>
              <a:t>Александровна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                 </a:t>
            </a:r>
            <a:r>
              <a:rPr lang="ru-RU" sz="1200" u="sng" dirty="0"/>
              <a:t>учитель начальных классов</a:t>
            </a:r>
            <a:endParaRPr lang="ru-RU" sz="1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77209" y="621166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Владивосток 2017 г.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101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264555"/>
            <a:ext cx="8574657" cy="746078"/>
          </a:xfrm>
        </p:spPr>
        <p:txBody>
          <a:bodyPr/>
          <a:lstStyle/>
          <a:p>
            <a:r>
              <a:rPr lang="ru-RU" dirty="0" smtClean="0"/>
              <a:t>Упоминание в разных источниках о том, что Дед Мороз и новогодняя сказка – выдумка.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6" b="14279"/>
          <a:stretch/>
        </p:blipFill>
        <p:spPr>
          <a:xfrm>
            <a:off x="746507" y="2010633"/>
            <a:ext cx="3666343" cy="20028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57" y="2010632"/>
            <a:ext cx="3565832" cy="20028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07" y="4119076"/>
            <a:ext cx="3666343" cy="20607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496" y="2010631"/>
            <a:ext cx="3563332" cy="20028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6" r="3924"/>
          <a:stretch/>
        </p:blipFill>
        <p:spPr>
          <a:xfrm>
            <a:off x="4535757" y="4119076"/>
            <a:ext cx="3571013" cy="206070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26" b="15575"/>
          <a:stretch/>
        </p:blipFill>
        <p:spPr>
          <a:xfrm>
            <a:off x="8224496" y="4123294"/>
            <a:ext cx="3567170" cy="205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335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264555"/>
            <a:ext cx="9194903" cy="746078"/>
          </a:xfrm>
        </p:spPr>
        <p:txBody>
          <a:bodyPr/>
          <a:lstStyle/>
          <a:p>
            <a:r>
              <a:rPr lang="ru-RU" dirty="0" smtClean="0"/>
              <a:t>Отказ некоторых детей писать письма Деду Морозу и ждать волшебства.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08" y="1850311"/>
            <a:ext cx="3581576" cy="2386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423" y="1850310"/>
            <a:ext cx="3595682" cy="23862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4" b="10626"/>
          <a:stretch/>
        </p:blipFill>
        <p:spPr>
          <a:xfrm>
            <a:off x="3593653" y="4380930"/>
            <a:ext cx="5121400" cy="237471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8"/>
          <a:stretch/>
        </p:blipFill>
        <p:spPr>
          <a:xfrm>
            <a:off x="4559023" y="1850311"/>
            <a:ext cx="3190661" cy="23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681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264555"/>
            <a:ext cx="9194903" cy="746078"/>
          </a:xfrm>
        </p:spPr>
        <p:txBody>
          <a:bodyPr/>
          <a:lstStyle/>
          <a:p>
            <a:r>
              <a:rPr lang="ru-RU" dirty="0" smtClean="0"/>
              <a:t>Открытие Дальневосточной резиденции Российского Деда Мороза в Изумрудной долине.</a:t>
            </a:r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1"/>
          <a:stretch/>
        </p:blipFill>
        <p:spPr>
          <a:xfrm>
            <a:off x="2592925" y="1905000"/>
            <a:ext cx="7231535" cy="483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67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Гипотеза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264555"/>
            <a:ext cx="9270692" cy="640445"/>
          </a:xfrm>
        </p:spPr>
        <p:txBody>
          <a:bodyPr/>
          <a:lstStyle/>
          <a:p>
            <a:r>
              <a:rPr lang="ru-RU" dirty="0"/>
              <a:t>Предположим, что степень вовлеченности в электронные девайсы напрямую зависит от силы веры в Деда Мороза и Новогоднюю сказку.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1905000"/>
            <a:ext cx="8120568" cy="486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4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328546"/>
            <a:ext cx="8911687" cy="640445"/>
          </a:xfrm>
        </p:spPr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008591"/>
            <a:ext cx="9270692" cy="640445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Выяснить степень </a:t>
            </a:r>
            <a:r>
              <a:rPr lang="ru-RU" dirty="0" err="1"/>
              <a:t>вовлечённости</a:t>
            </a:r>
            <a:r>
              <a:rPr lang="ru-RU" dirty="0"/>
              <a:t> </a:t>
            </a:r>
            <a:r>
              <a:rPr lang="ru-RU" dirty="0" smtClean="0"/>
              <a:t>сверстников в </a:t>
            </a:r>
            <a:r>
              <a:rPr lang="ru-RU" dirty="0"/>
              <a:t>электронные девайсы и понять влияние этой </a:t>
            </a:r>
            <a:r>
              <a:rPr lang="ru-RU" dirty="0" err="1"/>
              <a:t>вовлечённости</a:t>
            </a:r>
            <a:r>
              <a:rPr lang="ru-RU" dirty="0"/>
              <a:t> на силу веры в Деда Мороза и Новогоднюю сказку.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92925" y="1832486"/>
            <a:ext cx="8911687" cy="631484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92925" y="2463970"/>
            <a:ext cx="9270692" cy="1746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Изучить специальную литературу и источники по данной теме.</a:t>
            </a:r>
          </a:p>
          <a:p>
            <a:r>
              <a:rPr lang="ru-RU" dirty="0" smtClean="0"/>
              <a:t>Проследить </a:t>
            </a:r>
            <a:r>
              <a:rPr lang="ru-RU" dirty="0"/>
              <a:t>историческое развитие новогоднего праздника и его </a:t>
            </a:r>
            <a:r>
              <a:rPr lang="ru-RU" dirty="0" smtClean="0"/>
              <a:t>традиций.</a:t>
            </a:r>
          </a:p>
          <a:p>
            <a:r>
              <a:rPr lang="ru-RU" dirty="0" smtClean="0"/>
              <a:t>Собрать </a:t>
            </a:r>
            <a:r>
              <a:rPr lang="ru-RU" dirty="0"/>
              <a:t>обратную связь у сверстников об их отношении к Деду Морозу и современным играм в электронных </a:t>
            </a:r>
            <a:r>
              <a:rPr lang="ru-RU" dirty="0" smtClean="0"/>
              <a:t>устройствах.</a:t>
            </a: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92924" y="4210883"/>
            <a:ext cx="8911687" cy="6587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Методы</a:t>
            </a: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2592925" y="4869662"/>
            <a:ext cx="9270692" cy="1746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Изучить интернет ресурсы и электронные издания по теме.</a:t>
            </a:r>
          </a:p>
          <a:p>
            <a:r>
              <a:rPr lang="ru-RU" dirty="0" smtClean="0"/>
              <a:t>Принять участие в пресс-конференции с Российским Дедом Морозом.</a:t>
            </a:r>
          </a:p>
          <a:p>
            <a:r>
              <a:rPr lang="ru-RU" dirty="0" smtClean="0"/>
              <a:t>Провести опрос детей по разработанным вопросам.</a:t>
            </a:r>
          </a:p>
          <a:p>
            <a:r>
              <a:rPr lang="ru-RU" dirty="0" smtClean="0"/>
              <a:t>Сделать снимки с места событий в резиденции и конференции.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6427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968991"/>
            <a:ext cx="7410733" cy="5558050"/>
          </a:xfrm>
          <a:prstGeom prst="rect">
            <a:avLst/>
          </a:prstGeom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592925" y="328546"/>
            <a:ext cx="8911687" cy="640445"/>
          </a:xfrm>
        </p:spPr>
        <p:txBody>
          <a:bodyPr/>
          <a:lstStyle/>
          <a:p>
            <a:r>
              <a:rPr lang="ru-RU" dirty="0" smtClean="0"/>
              <a:t>1. Российский Дед Мороз.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868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92" b="13456"/>
          <a:stretch/>
        </p:blipFill>
        <p:spPr>
          <a:xfrm>
            <a:off x="7069540" y="3562440"/>
            <a:ext cx="3794107" cy="31113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124" y="95536"/>
            <a:ext cx="4435522" cy="332664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5"/>
          <a:stretch/>
        </p:blipFill>
        <p:spPr>
          <a:xfrm>
            <a:off x="1891939" y="3562440"/>
            <a:ext cx="5031222" cy="31249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673" y="95536"/>
            <a:ext cx="4430973" cy="332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347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25" b="12726"/>
          <a:stretch/>
        </p:blipFill>
        <p:spPr>
          <a:xfrm>
            <a:off x="3293265" y="3590050"/>
            <a:ext cx="3599466" cy="318424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" b="16073"/>
          <a:stretch/>
        </p:blipFill>
        <p:spPr>
          <a:xfrm>
            <a:off x="7032989" y="3590050"/>
            <a:ext cx="5023239" cy="316260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7"/>
          <a:stretch/>
        </p:blipFill>
        <p:spPr>
          <a:xfrm>
            <a:off x="8038457" y="60144"/>
            <a:ext cx="4017771" cy="344328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1" b="9426"/>
          <a:stretch/>
        </p:blipFill>
        <p:spPr>
          <a:xfrm>
            <a:off x="327546" y="3590050"/>
            <a:ext cx="2825461" cy="318424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4" r="18520"/>
          <a:stretch/>
        </p:blipFill>
        <p:spPr>
          <a:xfrm>
            <a:off x="4354771" y="60145"/>
            <a:ext cx="3559721" cy="344328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6" r="7979"/>
          <a:stretch/>
        </p:blipFill>
        <p:spPr>
          <a:xfrm>
            <a:off x="327546" y="60145"/>
            <a:ext cx="3903260" cy="344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802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592925" y="328546"/>
            <a:ext cx="8911687" cy="640445"/>
          </a:xfrm>
        </p:spPr>
        <p:txBody>
          <a:bodyPr/>
          <a:lstStyle/>
          <a:p>
            <a:r>
              <a:rPr lang="ru-RU" dirty="0" smtClean="0"/>
              <a:t>2. История Нового года.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7" b="5404"/>
          <a:stretch/>
        </p:blipFill>
        <p:spPr>
          <a:xfrm>
            <a:off x="2592925" y="968991"/>
            <a:ext cx="7985906" cy="577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91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760412" y="642445"/>
            <a:ext cx="8911687" cy="640445"/>
          </a:xfrm>
        </p:spPr>
        <p:txBody>
          <a:bodyPr/>
          <a:lstStyle/>
          <a:p>
            <a:r>
              <a:rPr lang="ru-RU" dirty="0" smtClean="0"/>
              <a:t>Павел </a:t>
            </a:r>
            <a:r>
              <a:rPr lang="ru-RU" dirty="0" err="1" smtClean="0"/>
              <a:t>Постышев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02" y="1530609"/>
            <a:ext cx="3380245" cy="50914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472" y="1530609"/>
            <a:ext cx="7651152" cy="509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94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760412" y="642445"/>
            <a:ext cx="8911687" cy="640445"/>
          </a:xfrm>
        </p:spPr>
        <p:txBody>
          <a:bodyPr/>
          <a:lstStyle/>
          <a:p>
            <a:r>
              <a:rPr lang="ru-RU" dirty="0" smtClean="0"/>
              <a:t>3. Исследование проблемы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7" b="9806"/>
          <a:stretch/>
        </p:blipFill>
        <p:spPr>
          <a:xfrm>
            <a:off x="1760412" y="1282890"/>
            <a:ext cx="8671310" cy="545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49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760412" y="511816"/>
            <a:ext cx="8911687" cy="640445"/>
          </a:xfrm>
        </p:spPr>
        <p:txBody>
          <a:bodyPr/>
          <a:lstStyle/>
          <a:p>
            <a:r>
              <a:rPr lang="ru-RU" dirty="0" smtClean="0"/>
              <a:t>Результаты опроса</a:t>
            </a:r>
            <a:endParaRPr lang="ru-RU" dirty="0"/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228896412"/>
              </p:ext>
            </p:extLst>
          </p:nvPr>
        </p:nvGraphicFramePr>
        <p:xfrm>
          <a:off x="783770" y="1416354"/>
          <a:ext cx="3541487" cy="2415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583844794"/>
              </p:ext>
            </p:extLst>
          </p:nvPr>
        </p:nvGraphicFramePr>
        <p:xfrm>
          <a:off x="4445511" y="1416354"/>
          <a:ext cx="3541487" cy="2415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1891231137"/>
              </p:ext>
            </p:extLst>
          </p:nvPr>
        </p:nvGraphicFramePr>
        <p:xfrm>
          <a:off x="8103111" y="1401840"/>
          <a:ext cx="3541487" cy="2415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2228074327"/>
              </p:ext>
            </p:extLst>
          </p:nvPr>
        </p:nvGraphicFramePr>
        <p:xfrm>
          <a:off x="4445511" y="3941840"/>
          <a:ext cx="3541487" cy="2415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2573947925"/>
              </p:ext>
            </p:extLst>
          </p:nvPr>
        </p:nvGraphicFramePr>
        <p:xfrm>
          <a:off x="787911" y="3941840"/>
          <a:ext cx="3541487" cy="2415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2883589314"/>
              </p:ext>
            </p:extLst>
          </p:nvPr>
        </p:nvGraphicFramePr>
        <p:xfrm>
          <a:off x="8103111" y="3927325"/>
          <a:ext cx="3541487" cy="2415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3462130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845756" y="430919"/>
            <a:ext cx="8911687" cy="631484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Практическая значимость</a:t>
            </a:r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786126" y="1441209"/>
            <a:ext cx="9657126" cy="61440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возможность применить результаты данной работы в воспитании культурных ценностей детей </a:t>
            </a:r>
            <a:r>
              <a:rPr lang="ru-RU" dirty="0" smtClean="0"/>
              <a:t>разного возраста.</a:t>
            </a: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855699" y="2566446"/>
            <a:ext cx="8911687" cy="6587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925273" y="3688861"/>
            <a:ext cx="9657126" cy="62546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Гипотеза подтвердилась – чем больше ребёнок увлечен электронными девайсами, тем меньше он верит в сказку.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925272" y="4314321"/>
            <a:ext cx="8911687" cy="6587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1925272" y="4999339"/>
            <a:ext cx="9657127" cy="14450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/>
              <a:t>Сказка </a:t>
            </a:r>
            <a:r>
              <a:rPr lang="ru-RU" dirty="0"/>
              <a:t>и внутренний духовный мир очень важны для </a:t>
            </a:r>
            <a:r>
              <a:rPr lang="ru-RU" dirty="0" smtClean="0"/>
              <a:t>ребёнка </a:t>
            </a:r>
            <a:r>
              <a:rPr lang="ru-RU" dirty="0"/>
              <a:t>любого возраста. Ведь сама сказка воспитывает в нас самые добрые и искренние качества. Мы верим в чудо, желаем близким и друзьям всего самого светлого, радуемся и играем. А когда мы вырастем, мы расскажем сказку своим детям и научим их добру.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064626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17" b="3763"/>
          <a:stretch/>
        </p:blipFill>
        <p:spPr>
          <a:xfrm>
            <a:off x="1727201" y="580571"/>
            <a:ext cx="10098718" cy="586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2734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3347672" y="2172161"/>
            <a:ext cx="6493014" cy="80326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/>
              <a:t>Спасибо за внимание!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899539719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246</TotalTime>
  <Words>297</Words>
  <Application>Microsoft Office PowerPoint</Application>
  <PresentationFormat>Произвольный</PresentationFormat>
  <Paragraphs>40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Легкий дым</vt:lpstr>
      <vt:lpstr>Федеральное государственное бюджетное образовательное учреждение  высшего образования  «Владивостокский государственный университет экономики и сервиса», общеобразовательная школа-интернат среднего общего образования  для одаренных детей им. Н.Н. Дубинина   Тема работы:  «Дед Мороз и новогодние традиции сегодня.  Во что верят современные дети».  </vt:lpstr>
      <vt:lpstr>Актуальность</vt:lpstr>
      <vt:lpstr>Актуальность</vt:lpstr>
      <vt:lpstr>Актуальность</vt:lpstr>
      <vt:lpstr>Гипотеза</vt:lpstr>
      <vt:lpstr>Цель</vt:lpstr>
      <vt:lpstr>1. Российский Дед Мороз.</vt:lpstr>
      <vt:lpstr>Презентация PowerPoint</vt:lpstr>
      <vt:lpstr>Презентация PowerPoint</vt:lpstr>
      <vt:lpstr>2. История Нового года.</vt:lpstr>
      <vt:lpstr>Павел Постышев</vt:lpstr>
      <vt:lpstr>3. Исследование проблемы</vt:lpstr>
      <vt:lpstr>Результаты опроса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Региональный центр по работе с одаренными детьми и талантливой молодежью, Приморский краевой институт развития образования, общеобразовательная школа-интернат для одаренных детей (ШИОД) при поддержке Департамента образования и науки Приморского края, ДВО РАН, Общероссийское общественное движение творческих педагогов «Исследователь» Конкурс исследовательских работ дошкольников и школьников «Юный исследователь – Дальний восток»    Тема работы:  «Дед Мороз и новогодние традиции сегодня. Во что верят современные дети».          Владивосток 2017 г.</dc:title>
  <dc:creator>Home</dc:creator>
  <cp:lastModifiedBy>Нижник Ирина</cp:lastModifiedBy>
  <cp:revision>24</cp:revision>
  <dcterms:created xsi:type="dcterms:W3CDTF">2017-03-07T13:51:14Z</dcterms:created>
  <dcterms:modified xsi:type="dcterms:W3CDTF">2017-04-25T07:17:20Z</dcterms:modified>
</cp:coreProperties>
</file>