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56" r:id="rId2"/>
    <p:sldId id="261" r:id="rId3"/>
    <p:sldId id="262" r:id="rId4"/>
    <p:sldId id="264" r:id="rId5"/>
    <p:sldId id="265" r:id="rId6"/>
    <p:sldId id="266" r:id="rId7"/>
    <p:sldId id="267" r:id="rId8"/>
    <p:sldId id="268" r:id="rId9"/>
    <p:sldId id="269" r:id="rId10"/>
    <p:sldId id="274" r:id="rId11"/>
    <p:sldId id="283" r:id="rId12"/>
    <p:sldId id="300" r:id="rId13"/>
  </p:sldIdLst>
  <p:sldSz cx="9144000" cy="6858000" type="screen4x3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1B913-087C-4B46-BBB0-98C5CEDE32FA}" type="datetimeFigureOut">
              <a:rPr lang="ru-RU" smtClean="0"/>
              <a:t>24.12.2015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33FD3-B93A-4958-82A4-2CF75C7D0F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693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8340-B0F2-41C3-AC3E-2766EEE017EA}" type="datetime1">
              <a:rPr lang="ru-RU" smtClean="0"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F832A-07A5-4DAB-8F8C-B6BE50E75A37}" type="datetime1">
              <a:rPr lang="ru-RU" smtClean="0"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1346-445F-49B3-8796-5367A3E99577}" type="datetime1">
              <a:rPr lang="ru-RU" smtClean="0"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7801-0730-4F8E-9EC8-C61A44A05427}" type="datetime1">
              <a:rPr lang="ru-RU" smtClean="0"/>
              <a:t>24.12.2015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C447-FA68-488D-9E0C-23E42A7397E3}" type="datetime1">
              <a:rPr lang="ru-RU" smtClean="0"/>
              <a:t>24.12.2015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C8C9-AC75-4B97-A89D-C644D9C9B091}" type="datetime1">
              <a:rPr lang="ru-RU" smtClean="0"/>
              <a:t>24.12.2015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C436E-7901-47F6-8B54-70BE553025A0}" type="datetime1">
              <a:rPr lang="ru-RU" smtClean="0"/>
              <a:t>24.12.2015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4B4B-4E89-4337-999F-054288DE17A6}" type="datetime1">
              <a:rPr lang="ru-RU" smtClean="0"/>
              <a:t>24.12.2015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3A21-A8BB-4E4F-9C26-0CC17B52C27F}" type="datetime1">
              <a:rPr lang="ru-RU" smtClean="0"/>
              <a:t>24.12.2015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86ADC-B727-401E-AAF5-C453909DC061}" type="datetime1">
              <a:rPr lang="ru-RU" smtClean="0"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90B3-4622-457A-9ECB-CFC2CCFEF1A3}" type="datetime1">
              <a:rPr lang="ru-RU" smtClean="0"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6F34C-E783-41EB-BEDA-9B87BE9323B1}" type="datetime1">
              <a:rPr lang="ru-RU" smtClean="0"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cover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2952898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Тема: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«Динамическое программирование»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4725144"/>
            <a:ext cx="3344416" cy="913656"/>
          </a:xfrm>
        </p:spPr>
        <p:txBody>
          <a:bodyPr>
            <a:norm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Выполнил студент :        Старовойтов Иван группы :            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БЭУ-13-ФК2</a:t>
            </a:r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Руководитель: Панченко Галина Леонидовна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ВГУЭС 2015 г.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4096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42918"/>
            <a:ext cx="8229600" cy="5655861"/>
          </a:xfrm>
        </p:spPr>
        <p:txBody>
          <a:bodyPr>
            <a:normAutofit fontScale="25000" lnSpcReduction="20000"/>
          </a:bodyPr>
          <a:lstStyle/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8000" dirty="0" smtClean="0">
                <a:latin typeface="Times New Roman" pitchFamily="18" charset="0"/>
                <a:ea typeface="Calibri"/>
                <a:cs typeface="Times New Roman" pitchFamily="18" charset="0"/>
              </a:rPr>
              <a:t>Метод динамического программирования основан на идее разбиения задачи большой размерности на подзадачи меньшей размерности, включающие всего по несколько переменных, и последующего решения общей задачи по частям. </a:t>
            </a:r>
            <a:r>
              <a:rPr lang="ru-RU" sz="80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endParaRPr lang="ru-RU" sz="80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endParaRPr lang="ru-RU" sz="8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8000" dirty="0" smtClean="0">
                <a:latin typeface="Times New Roman" pitchFamily="18" charset="0"/>
                <a:ea typeface="Calibri"/>
                <a:cs typeface="Times New Roman" pitchFamily="18" charset="0"/>
              </a:rPr>
              <a:t>Динамическое </a:t>
            </a:r>
            <a:r>
              <a:rPr lang="ru-RU" sz="8000" dirty="0">
                <a:latin typeface="Times New Roman" pitchFamily="18" charset="0"/>
                <a:ea typeface="Calibri"/>
                <a:cs typeface="Times New Roman" pitchFamily="18" charset="0"/>
              </a:rPr>
              <a:t>программирование (ДП) представляет собой математический метод, заслуга создания и развития которого принадлежит прежде всего Ричарду Беллману(1950-1953гг создания метода). Метод можно использовать для решения весьма широкого круга </a:t>
            </a:r>
            <a:r>
              <a:rPr lang="ru-RU" sz="8000" dirty="0" smtClean="0">
                <a:latin typeface="Times New Roman" pitchFamily="18" charset="0"/>
                <a:ea typeface="Calibri"/>
                <a:cs typeface="Times New Roman" pitchFamily="18" charset="0"/>
              </a:rPr>
              <a:t>задач. </a:t>
            </a:r>
            <a:r>
              <a:rPr lang="ru-RU" sz="8000" dirty="0">
                <a:latin typeface="Times New Roman" pitchFamily="18" charset="0"/>
                <a:ea typeface="Calibri"/>
                <a:cs typeface="Times New Roman" pitchFamily="18" charset="0"/>
              </a:rPr>
              <a:t>Характерным для динамического программирования является подход к решению задачи по этапам, с каждым из которых ассоциирована одна управляемая переменная. Набор рекуррентных вычислительных </a:t>
            </a:r>
            <a:r>
              <a:rPr lang="ru-RU" sz="8000" dirty="0" smtClean="0">
                <a:latin typeface="Times New Roman" pitchFamily="18" charset="0"/>
                <a:ea typeface="Calibri"/>
                <a:cs typeface="Times New Roman" pitchFamily="18" charset="0"/>
              </a:rPr>
              <a:t>процедур, связывающих </a:t>
            </a:r>
            <a:r>
              <a:rPr lang="ru-RU" sz="8000" dirty="0">
                <a:latin typeface="Times New Roman" pitchFamily="18" charset="0"/>
                <a:ea typeface="Calibri"/>
                <a:cs typeface="Times New Roman" pitchFamily="18" charset="0"/>
              </a:rPr>
              <a:t>различные этапы, обеспечивает получение допустимого оптимального решения задачи </a:t>
            </a:r>
            <a:r>
              <a:rPr lang="ru-RU" sz="8000" dirty="0" smtClean="0">
                <a:latin typeface="Times New Roman" pitchFamily="18" charset="0"/>
                <a:ea typeface="Calibri"/>
                <a:cs typeface="Times New Roman" pitchFamily="18" charset="0"/>
              </a:rPr>
              <a:t>в целом при </a:t>
            </a:r>
            <a:r>
              <a:rPr lang="ru-RU" sz="8000" dirty="0">
                <a:latin typeface="Times New Roman" pitchFamily="18" charset="0"/>
                <a:ea typeface="Calibri"/>
                <a:cs typeface="Times New Roman" pitchFamily="18" charset="0"/>
              </a:rPr>
              <a:t>достижении последнего этапа</a:t>
            </a:r>
            <a:r>
              <a:rPr lang="ru-RU" sz="8000" dirty="0" smtClean="0">
                <a:latin typeface="Times New Roman" pitchFamily="18" charset="0"/>
                <a:ea typeface="Calibri"/>
                <a:cs typeface="Times New Roman" pitchFamily="18" charset="0"/>
              </a:rPr>
              <a:t>.        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ea typeface="Calibri"/>
                <a:cs typeface="Times New Roman"/>
              </a:rPr>
              <a:t> 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ea typeface="Calibri"/>
                <a:cs typeface="Times New Roman"/>
              </a:rPr>
              <a:t> 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ea typeface="Calibri"/>
                <a:cs typeface="Times New Roman"/>
              </a:rPr>
              <a:t> 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ea typeface="Calibri"/>
                <a:cs typeface="Times New Roman"/>
              </a:rPr>
              <a:t> 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ea typeface="Calibri"/>
                <a:cs typeface="Times New Roman"/>
              </a:rPr>
              <a:t> 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ea typeface="Calibri"/>
                <a:cs typeface="Times New Roman"/>
              </a:rPr>
              <a:t> 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ea typeface="Calibri"/>
                <a:cs typeface="Times New Roman"/>
              </a:rPr>
              <a:t> 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ea typeface="Calibri"/>
                <a:cs typeface="Times New Roman"/>
              </a:rPr>
              <a:t> 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ea typeface="Calibri"/>
                <a:cs typeface="Times New Roman"/>
              </a:rPr>
              <a:t> 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ea typeface="Calibri"/>
                <a:cs typeface="Times New Roman"/>
              </a:rPr>
              <a:t> 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ea typeface="Calibri"/>
                <a:cs typeface="Times New Roman"/>
              </a:rPr>
              <a:t> 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ea typeface="Calibri"/>
                <a:cs typeface="Times New Roman"/>
              </a:rPr>
              <a:t> 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3105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5143536"/>
          </a:xfrm>
        </p:spPr>
        <p:txBody>
          <a:bodyPr>
            <a:normAutofit/>
          </a:bodyPr>
          <a:lstStyle/>
          <a:p>
            <a:pPr indent="457200" algn="l"/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Происхождение 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названия динамическое программирование, вероятно, связано с использованием методов ДП в задачах принятия решений через фиксированные промежутки времени (например, в задачах управления запасами). Однако методы ДП успешно применяются также для решения задач, в которых фактор времени не учитывается. По этой причине более удачным представляется термин многоэтапное программирование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, отражающий 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пошаговый характер процесса решения задачи.</a:t>
            </a:r>
            <a:b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4356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7158" y="500042"/>
            <a:ext cx="8229600" cy="6000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457200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Фундаментальным принципом, положенным в основу теории ДП, является принцип оптимальности. По существу, он определяет порядок поэтапного решения допускающей декомпозицию задачи (это более приемлемый путь, чем непосредственное решение задачи в исходной постановке) с помощью рекуррентных вычислительных процедур.</a:t>
            </a:r>
          </a:p>
          <a:p>
            <a:pPr marL="0" marR="0" lvl="0" indent="457200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 lvl="0" indent="457200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Динамическое программирование позволяет осуществлять оптимальное планирование управляемых процессов. Под «управляемыми» понимаются процессы, на ход которых мы можем в той или другой степени влиять.</a:t>
            </a:r>
          </a:p>
          <a:p>
            <a:pPr marL="0" marR="0" lvl="0" indent="457200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7200">
              <a:lnSpc>
                <a:spcPct val="110000"/>
              </a:lnSpc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На каждом этапе многошагового процесса оптимизируется только один шаг. Управление на каждом шаге должно выбираться с учетом всех его последствий в будущем.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8970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6250706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dirty="0" smtClean="0">
                    <a:ea typeface="Calibri"/>
                    <a:cs typeface="Times New Roman"/>
                  </a:rPr>
                  <a:t> </a:t>
                </a:r>
                <a:br>
                  <a:rPr lang="ru-RU" dirty="0" smtClean="0">
                    <a:ea typeface="Calibri"/>
                    <a:cs typeface="Times New Roman"/>
                  </a:rPr>
                </a:b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      При постановке задач динамического программирования следует руководствоваться следующими принципами:</a:t>
                </a:r>
                <a:b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</a:b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1. Выбрать параметры (фазовые координаты), характеризующие состояние S управляемой системы перед каждым </a:t>
                </a: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шагом.</a:t>
                </a:r>
                <a:b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</a:b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2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. Расчленить операцию на этапы (шаги).</a:t>
                </a:r>
                <a:b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</a:b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3. Выяснить набор шаговых управлений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  <a:cs typeface="Times New Roman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  <a:cs typeface="Times New Roman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для каждого шага и налагаемые на них ограничения</a:t>
                </a: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.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 </a:t>
                </a:r>
                <a:b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</a:b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4. Определить какой выигрыш приносит на </a:t>
                </a: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i-ом 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шаге </a:t>
                </a: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управление</a:t>
                </a: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cs typeface="Times New Roman"/>
                          </a:rPr>
                          <m:t>𝑥</m:t>
                        </m:r>
                      </m:e>
                      <m:sub>
                        <m:r>
                          <a:rPr lang="en-US" sz="2200" i="1">
                            <a:latin typeface="Cambria Math"/>
                            <a:cs typeface="Times New Roman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, 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если перед этим система была в состоянии S, т.е. записать «функцию выигрыша</a:t>
                </a: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»:</a:t>
                </a:r>
                <a:r>
                  <a:rPr lang="ru-RU" sz="2200" dirty="0" smtClean="0">
                    <a:ea typeface="Calibri"/>
                    <a:cs typeface="Times New Roman"/>
                  </a:rPr>
                  <a:t>                                                                          </a:t>
                </a:r>
                <a:r>
                  <a:rPr lang="ru-RU" sz="2200" dirty="0">
                    <a:ea typeface="Calibri"/>
                    <a:cs typeface="Times New Roman"/>
                  </a:rPr>
                  <a:t/>
                </a:r>
                <a:br>
                  <a:rPr lang="ru-RU" sz="2200" dirty="0">
                    <a:ea typeface="Calibri"/>
                    <a:cs typeface="Times New Roman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r>
                            <a:rPr lang="en-US" sz="2200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pt-BR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1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ru-RU" sz="22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sz="2200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d>
                        <m:d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1" i="1">
                              <a:latin typeface="Cambria Math" panose="02040503050406030204" pitchFamily="18" charset="0"/>
                            </a:rPr>
                            <m:t>𝑺</m:t>
                          </m:r>
                          <m:r>
                            <a:rPr lang="en-US" sz="22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2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200" b="1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r>
                  <a:rPr lang="ru-RU" sz="2200" dirty="0">
                    <a:ea typeface="Calibri"/>
                    <a:cs typeface="Times New Roman"/>
                  </a:rPr>
                  <a:t/>
                </a:r>
                <a:br>
                  <a:rPr lang="ru-RU" sz="2200" dirty="0">
                    <a:ea typeface="Calibri"/>
                    <a:cs typeface="Times New Roman"/>
                  </a:rPr>
                </a:b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5. Определить, как изменяется состояние S системы S под влиянием управление</a:t>
                </a:r>
                <a:r>
                  <a:rPr lang="en-US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cs typeface="Times New Roman"/>
                          </a:rPr>
                          <m:t>𝑥</m:t>
                        </m:r>
                      </m:e>
                      <m:sub>
                        <m:r>
                          <a:rPr lang="en-US" sz="2200" i="1">
                            <a:latin typeface="Cambria Math"/>
                            <a:cs typeface="Times New Roman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 на i-ом шаге: оно переходит в новое </a:t>
                </a: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состояние</a:t>
                </a:r>
                <a:r>
                  <a:rPr lang="ru-RU" sz="2200" dirty="0" smtClean="0">
                    <a:ea typeface="Calibri"/>
                    <a:cs typeface="Times New Roman"/>
                  </a:rPr>
                  <a:t>                                                                         </a:t>
                </a:r>
                <a:r>
                  <a:rPr lang="ru-RU" sz="2200" dirty="0">
                    <a:ea typeface="Calibri"/>
                    <a:cs typeface="Times New Roman"/>
                  </a:rPr>
                  <a:t/>
                </a:r>
                <a:br>
                  <a:rPr lang="ru-RU" sz="2200" dirty="0">
                    <a:ea typeface="Calibri"/>
                    <a:cs typeface="Times New Roman"/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pPr>
                      <m:e>
                        <m:r>
                          <a:rPr lang="en-US" sz="2200" b="1" i="1">
                            <a:latin typeface="Cambria Math" panose="02040503050406030204" pitchFamily="18" charset="0"/>
                            <a:cs typeface="Times New Roman"/>
                          </a:rPr>
                          <m:t>𝑺</m:t>
                        </m:r>
                      </m:e>
                      <m:sup>
                        <m:r>
                          <a:rPr lang="en-US" sz="2200" b="1" i="1">
                            <a:latin typeface="Cambria Math" panose="02040503050406030204" pitchFamily="18" charset="0"/>
                            <a:cs typeface="Times New Roman"/>
                          </a:rPr>
                          <m:t>′</m:t>
                        </m:r>
                      </m:sup>
                    </m:sSup>
                  </m:oMath>
                </a14:m>
                <a:r>
                  <a:rPr lang="pt-BR" sz="2200" b="1" i="1" dirty="0">
                    <a:latin typeface="+mn-lt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t-BR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b="1" i="1">
                            <a:latin typeface="Cambria Math" panose="02040503050406030204" pitchFamily="18" charset="0"/>
                            <a:ea typeface="Cambria Math"/>
                          </a:rPr>
                          <m:t>𝝋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d>
                      <m:d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1800" dirty="0">
                    <a:ea typeface="Calibri"/>
                    <a:cs typeface="Times New Roman"/>
                  </a:rPr>
                  <a:t/>
                </a:r>
                <a:br>
                  <a:rPr lang="ru-RU" sz="1800" dirty="0">
                    <a:ea typeface="Calibri"/>
                    <a:cs typeface="Times New Roman"/>
                  </a:rPr>
                </a:br>
                <a:endParaRPr lang="ru-RU" sz="1800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6250706"/>
              </a:xfrm>
              <a:blipFill rotWithShape="1">
                <a:blip r:embed="rId2"/>
                <a:stretch>
                  <a:fillRect l="-444" r="-14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691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260648"/>
                <a:ext cx="8229600" cy="6106690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600" dirty="0" smtClean="0">
                    <a:ea typeface="Calibri"/>
                    <a:cs typeface="Times New Roman"/>
                  </a:rPr>
                  <a:t> </a:t>
                </a:r>
                <a:br>
                  <a:rPr lang="ru-RU" sz="1600" dirty="0" smtClean="0">
                    <a:ea typeface="Calibri"/>
                    <a:cs typeface="Times New Roman"/>
                  </a:rPr>
                </a:b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6. Записать основное рекуррентное уравнение динамического программирования, выражающее условный оптимальный выигрыш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 dirty="0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/>
                            <a:cs typeface="Times New Roman"/>
                          </a:rPr>
                          <m:t>𝑊</m:t>
                        </m:r>
                      </m:e>
                      <m:sub>
                        <m:r>
                          <a:rPr lang="en-US" sz="2200" b="0" i="1" dirty="0" smtClean="0">
                            <a:latin typeface="Cambria Math"/>
                            <a:cs typeface="Times New Roman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(S) (начиная с i-</a:t>
                </a:r>
                <a:r>
                  <a:rPr lang="ru-RU" sz="2200" dirty="0" err="1">
                    <a:latin typeface="Times New Roman" pitchFamily="18" charset="0"/>
                    <a:ea typeface="Calibri"/>
                    <a:cs typeface="Times New Roman" pitchFamily="18" charset="0"/>
                  </a:rPr>
                  <a:t>го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 шага и до конца) через уже известную функцию </a:t>
                </a: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 dirty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/>
                            <a:cs typeface="Times New Roman"/>
                          </a:rPr>
                          <m:t>𝑊</m:t>
                        </m:r>
                      </m:e>
                      <m:sub>
                        <m:r>
                          <a:rPr lang="en-US" sz="2200" i="1" dirty="0">
                            <a:latin typeface="Cambria Math"/>
                            <a:cs typeface="Times New Roman"/>
                          </a:rPr>
                          <m:t>𝑖</m:t>
                        </m:r>
                        <m:r>
                          <a:rPr lang="en-US" sz="2200" b="0" i="1" dirty="0" smtClean="0">
                            <a:latin typeface="Cambria Math"/>
                            <a:cs typeface="Times New Roman"/>
                          </a:rPr>
                          <m:t>+1</m:t>
                        </m:r>
                      </m:sub>
                    </m:sSub>
                  </m:oMath>
                </a14:m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(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S):</a:t>
                </a:r>
                <a:b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</a:br>
                <a:r>
                  <a:rPr lang="ru-RU" sz="1600" dirty="0" smtClean="0">
                    <a:ea typeface="Calibri"/>
                    <a:cs typeface="Times New Roman"/>
                  </a:rPr>
                  <a:t/>
                </a:r>
                <a:br>
                  <a:rPr lang="ru-RU" sz="1600" dirty="0" smtClean="0">
                    <a:ea typeface="Calibri"/>
                    <a:cs typeface="Times New Roman"/>
                  </a:rPr>
                </a:br>
                <a:r>
                  <a:rPr lang="ru-RU" sz="1600" dirty="0" smtClean="0">
                    <a:ea typeface="Calibri"/>
                    <a:cs typeface="Times New Roman"/>
                  </a:rPr>
                  <a:t/>
                </a:r>
                <a:br>
                  <a:rPr lang="ru-RU" sz="1600" dirty="0" smtClean="0">
                    <a:ea typeface="Calibri"/>
                    <a:cs typeface="Times New Roman"/>
                  </a:rPr>
                </a:br>
                <a:r>
                  <a:rPr lang="ru-RU" sz="1600" dirty="0" smtClean="0">
                    <a:ea typeface="Calibri"/>
                    <a:cs typeface="Times New Roman"/>
                  </a:rPr>
                  <a:t/>
                </a:r>
                <a:br>
                  <a:rPr lang="ru-RU" sz="1600" dirty="0" smtClean="0">
                    <a:ea typeface="Calibri"/>
                    <a:cs typeface="Times New Roman"/>
                  </a:rPr>
                </a:br>
                <a:r>
                  <a:rPr lang="ru-RU" sz="1600" dirty="0">
                    <a:ea typeface="Calibri"/>
                    <a:cs typeface="Times New Roman"/>
                  </a:rPr>
                  <a:t/>
                </a:r>
                <a:br>
                  <a:rPr lang="ru-RU" sz="1600" dirty="0">
                    <a:ea typeface="Calibri"/>
                    <a:cs typeface="Times New Roman"/>
                  </a:rPr>
                </a:br>
                <a:r>
                  <a:rPr lang="ru-RU" sz="1600" dirty="0" smtClean="0">
                    <a:ea typeface="Calibri"/>
                    <a:cs typeface="Times New Roman"/>
                  </a:rPr>
                  <a:t/>
                </a:r>
                <a:br>
                  <a:rPr lang="ru-RU" sz="1600" dirty="0" smtClean="0">
                    <a:ea typeface="Calibri"/>
                    <a:cs typeface="Times New Roman"/>
                  </a:rPr>
                </a:br>
                <a:r>
                  <a:rPr lang="ru-RU" sz="1600" dirty="0" smtClean="0">
                    <a:ea typeface="Calibri"/>
                    <a:cs typeface="Times New Roman"/>
                  </a:rPr>
                  <a:t/>
                </a:r>
                <a:br>
                  <a:rPr lang="ru-RU" sz="1600" dirty="0" smtClean="0">
                    <a:ea typeface="Calibri"/>
                    <a:cs typeface="Times New Roman"/>
                  </a:rPr>
                </a:br>
                <a:r>
                  <a:rPr lang="ru-RU" sz="1600" dirty="0">
                    <a:ea typeface="Calibri"/>
                    <a:cs typeface="Times New Roman"/>
                  </a:rPr>
                  <a:t/>
                </a:r>
                <a:br>
                  <a:rPr lang="ru-RU" sz="1600" dirty="0">
                    <a:ea typeface="Calibri"/>
                    <a:cs typeface="Times New Roman"/>
                  </a:rPr>
                </a:br>
                <a:r>
                  <a:rPr lang="en-US" sz="1600" dirty="0" smtClean="0">
                    <a:ea typeface="Calibri"/>
                    <a:cs typeface="Times New Roman"/>
                  </a:rPr>
                  <a:t/>
                </a:r>
                <a:br>
                  <a:rPr lang="en-US" sz="1600" dirty="0" smtClean="0">
                    <a:ea typeface="Calibri"/>
                    <a:cs typeface="Times New Roman"/>
                  </a:rPr>
                </a:b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Этому 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выигрышу соответствует условное оптимальное управление на i-м шаге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cs typeface="Times New Roman"/>
                          </a:rPr>
                          <m:t>𝑥</m:t>
                        </m:r>
                      </m:e>
                      <m:sub>
                        <m:r>
                          <a:rPr lang="en-US" sz="2200" i="1">
                            <a:latin typeface="Cambria Math"/>
                            <a:cs typeface="Times New Roman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 (S) (причем в уже известную функцию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 dirty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/>
                            <a:cs typeface="Times New Roman"/>
                          </a:rPr>
                          <m:t>𝑊</m:t>
                        </m:r>
                      </m:e>
                      <m:sub>
                        <m:r>
                          <a:rPr lang="en-US" sz="2200" i="1" dirty="0">
                            <a:latin typeface="Cambria Math"/>
                            <a:cs typeface="Times New Roman"/>
                          </a:rPr>
                          <m:t>𝑖</m:t>
                        </m:r>
                        <m:r>
                          <a:rPr lang="en-US" sz="2200" i="1" dirty="0">
                            <a:latin typeface="Cambria Math"/>
                            <a:cs typeface="Times New Roman"/>
                          </a:rPr>
                          <m:t>+1</m:t>
                        </m:r>
                      </m:sub>
                    </m:sSub>
                  </m:oMath>
                </a14:m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 (S) надо </a:t>
                </a: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вместо</a:t>
                </a:r>
                <a:r>
                  <a:rPr lang="en-US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S 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подставить измененное состояние</a:t>
                </a:r>
                <a:b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</a:br>
                <a:r>
                  <a:rPr lang="ru-RU" sz="2200" dirty="0" smtClean="0">
                    <a:ea typeface="Calibri"/>
                    <a:cs typeface="Times New Roman"/>
                  </a:rPr>
                  <a:t/>
                </a:r>
                <a:br>
                  <a:rPr lang="ru-RU" sz="2200" dirty="0" smtClean="0">
                    <a:ea typeface="Calibri"/>
                    <a:cs typeface="Times New Roman"/>
                  </a:rPr>
                </a:br>
                <a:r>
                  <a:rPr lang="ru-RU" sz="1600" dirty="0" smtClean="0">
                    <a:ea typeface="Calibri"/>
                    <a:cs typeface="Times New Roman"/>
                  </a:rPr>
                  <a:t/>
                </a:r>
                <a:br>
                  <a:rPr lang="ru-RU" sz="1600" dirty="0" smtClean="0">
                    <a:ea typeface="Calibri"/>
                    <a:cs typeface="Times New Roman"/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  <a:cs typeface="Times New Roman"/>
                          </a:rPr>
                          <m:t>𝑺</m:t>
                        </m:r>
                      </m:e>
                      <m:sup>
                        <m:r>
                          <a:rPr lang="en-US" sz="2200" b="1" i="1" smtClean="0">
                            <a:latin typeface="Cambria Math" panose="02040503050406030204" pitchFamily="18" charset="0"/>
                            <a:cs typeface="Times New Roman"/>
                          </a:rPr>
                          <m:t>′</m:t>
                        </m:r>
                      </m:sup>
                    </m:sSup>
                  </m:oMath>
                </a14:m>
                <a:r>
                  <a:rPr lang="pt-BR" sz="2200" b="1" i="1" dirty="0">
                    <a:latin typeface="+mn-lt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t-BR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b="1" i="1" smtClean="0">
                            <a:latin typeface="Cambria Math" panose="02040503050406030204" pitchFamily="18" charset="0"/>
                            <a:ea typeface="Cambria Math"/>
                          </a:rPr>
                          <m:t>𝝋</m:t>
                        </m:r>
                      </m:e>
                      <m:sub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d>
                      <m:d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sz="16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/>
                </a:r>
                <a:br>
                  <a:rPr lang="ru-RU" sz="16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</a:br>
                <a:r>
                  <a:rPr lang="ru-RU" sz="16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/>
                </a:r>
                <a:br>
                  <a:rPr lang="ru-RU" sz="16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</a:br>
                <a:endParaRPr lang="ru-RU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260648"/>
                <a:ext cx="8229600" cy="6106690"/>
              </a:xfrm>
              <a:blipFill rotWithShape="1">
                <a:blip r:embed="rId2"/>
                <a:stretch>
                  <a:fillRect l="-815" r="-14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23728" y="2852937"/>
                <a:ext cx="5544616" cy="741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t-BR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d>
                      <m:dPr>
                        <m:ctrlPr>
                          <a:rPr lang="pt-BR" sz="2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  <m:r>
                      <a:rPr lang="pt-BR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𝒎𝒂𝒙</m:t>
                    </m:r>
                    <m:r>
                      <a:rPr lang="ru-RU" sz="2000" b="1" i="1">
                        <a:latin typeface="Cambria Math" panose="02040503050406030204" pitchFamily="18" charset="0"/>
                      </a:rPr>
                      <m:t>⦃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ru-RU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d>
                      <m:d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e>
                    </m:d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000" b="1" i="1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  <a:ea typeface="Cambria Math"/>
                          </a:rPr>
                          <m:t>𝝋</m:t>
                        </m:r>
                      </m:e>
                      <m:sub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2000" b="1" i="1" dirty="0" smtClean="0"/>
                  <a:t>(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1" i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2000" b="1" i="1" dirty="0" smtClean="0"/>
                  <a:t>))</a:t>
                </a:r>
                <a:r>
                  <a:rPr lang="ru-RU" sz="2000" b="1" i="1" dirty="0"/>
                  <a:t> </a:t>
                </a:r>
                <a14:m>
                  <m:oMath xmlns:m="http://schemas.openxmlformats.org/officeDocument/2006/math">
                    <m:r>
                      <a:rPr lang="ru-RU" sz="2000" b="1" i="1">
                        <a:latin typeface="Cambria Math" panose="02040503050406030204" pitchFamily="18" charset="0"/>
                      </a:rPr>
                      <m:t>⦄</m:t>
                    </m:r>
                  </m:oMath>
                </a14:m>
                <a:endParaRPr lang="en-US" sz="2000" b="1" i="1" dirty="0" smtClean="0"/>
              </a:p>
              <a:p>
                <a:r>
                  <a:rPr lang="en-US" sz="2000" b="1" i="1" dirty="0" smtClean="0"/>
                  <a:t>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endParaRPr lang="ru-RU" sz="2000" b="1" i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852937"/>
                <a:ext cx="5544616" cy="741293"/>
              </a:xfrm>
              <a:prstGeom prst="rect">
                <a:avLst/>
              </a:prstGeom>
              <a:blipFill rotWithShape="1">
                <a:blip r:embed="rId5"/>
                <a:stretch>
                  <a:fillRect t="-32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78049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395536" y="130622"/>
                <a:ext cx="8301608" cy="6610746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dirty="0" smtClean="0">
                    <a:ea typeface="Calibri"/>
                    <a:cs typeface="Times New Roman"/>
                  </a:rPr>
                  <a:t> </a:t>
                </a:r>
                <a:br>
                  <a:rPr lang="ru-RU" dirty="0" smtClean="0">
                    <a:ea typeface="Calibri"/>
                    <a:cs typeface="Times New Roman"/>
                  </a:rPr>
                </a:br>
                <a:r>
                  <a:rPr lang="en-US" dirty="0" smtClean="0">
                    <a:ea typeface="Calibri"/>
                    <a:cs typeface="Times New Roman"/>
                  </a:rPr>
                  <a:t>    </a:t>
                </a:r>
                <a:br>
                  <a:rPr lang="en-US" dirty="0" smtClean="0">
                    <a:ea typeface="Calibri"/>
                    <a:cs typeface="Times New Roman"/>
                  </a:rPr>
                </a:br>
                <a:r>
                  <a:rPr lang="en-US" dirty="0" smtClean="0">
                    <a:ea typeface="Calibri"/>
                    <a:cs typeface="Times New Roman"/>
                  </a:rPr>
                  <a:t/>
                </a:r>
                <a:br>
                  <a:rPr lang="en-US" dirty="0" smtClean="0">
                    <a:ea typeface="Calibri"/>
                    <a:cs typeface="Times New Roman"/>
                  </a:rPr>
                </a:b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7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. Произвести условную оптимизацию последнего (m-</a:t>
                </a:r>
                <a:r>
                  <a:rPr lang="ru-RU" sz="2200" dirty="0" err="1">
                    <a:latin typeface="Times New Roman" pitchFamily="18" charset="0"/>
                    <a:ea typeface="Calibri"/>
                    <a:cs typeface="Times New Roman" pitchFamily="18" charset="0"/>
                  </a:rPr>
                  <a:t>го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) шага, задаваясь гаммой </a:t>
                </a: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состояний S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, из которых можно за один шаг дойти до конечного состояния, вычисляя для каждого из них условный </a:t>
                </a: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оптимальный 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выигрыш по формуле </a:t>
                </a:r>
                <a:r>
                  <a:rPr lang="ru-RU" sz="24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.</a:t>
                </a:r>
                <a:br>
                  <a:rPr lang="ru-RU" sz="24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</a:br>
                <a:r>
                  <a:rPr lang="ru-RU" sz="1600" dirty="0">
                    <a:ea typeface="Calibri"/>
                    <a:cs typeface="Times New Roman"/>
                  </a:rPr>
                  <a:t/>
                </a:r>
                <a:br>
                  <a:rPr lang="ru-RU" sz="1600" dirty="0">
                    <a:ea typeface="Calibri"/>
                    <a:cs typeface="Times New Roman"/>
                  </a:rPr>
                </a:br>
                <a:r>
                  <a:rPr lang="ru-RU" sz="1600" dirty="0" smtClean="0">
                    <a:ea typeface="Calibri"/>
                    <a:cs typeface="Times New Roman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b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sub>
                    </m:sSub>
                    <m:d>
                      <m:dPr>
                        <m:ctrlPr>
                          <a:rPr lang="pt-BR" sz="22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𝒎𝒂𝒙</m:t>
                    </m:r>
                    <m:r>
                      <a:rPr lang="ru-RU" sz="2200" b="1" i="1">
                        <a:latin typeface="Cambria Math" panose="02040503050406030204" pitchFamily="18" charset="0"/>
                      </a:rPr>
                      <m:t>⦃</m:t>
                    </m:r>
                    <m:r>
                      <a:rPr lang="en-US" sz="2200" b="1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ru-RU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d>
                      <m:d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b>
                        </m:sSub>
                      </m:e>
                    </m:d>
                    <m:r>
                      <a:rPr lang="ru-RU" sz="2200" b="1" i="1">
                        <a:latin typeface="Cambria Math" panose="02040503050406030204" pitchFamily="18" charset="0"/>
                      </a:rPr>
                      <m:t>⦄</m:t>
                    </m:r>
                  </m:oMath>
                </a14:m>
                <a:r>
                  <a:rPr lang="ru-RU" sz="2200" b="1" i="1" dirty="0" smtClean="0">
                    <a:latin typeface="+mn-lt"/>
                    <a:ea typeface="Calibri"/>
                    <a:cs typeface="Times New Roman"/>
                  </a:rPr>
                  <a:t/>
                </a:r>
                <a:br>
                  <a:rPr lang="ru-RU" sz="2200" b="1" i="1" dirty="0" smtClean="0">
                    <a:latin typeface="+mn-lt"/>
                    <a:ea typeface="Calibri"/>
                    <a:cs typeface="Times New Roman"/>
                  </a:rPr>
                </a:br>
                <a:r>
                  <a:rPr lang="ru-RU" sz="2200" b="1" i="1" dirty="0">
                    <a:latin typeface="+mn-lt"/>
                    <a:ea typeface="Calibri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b="1" i="1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  <a:cs typeface="Times New Roman"/>
                          </a:rPr>
                          <m:t>𝒙</m:t>
                        </m:r>
                      </m:e>
                      <m:sub>
                        <m:r>
                          <a:rPr lang="en-US" sz="2200" b="1" i="1" smtClean="0">
                            <a:latin typeface="Cambria Math" panose="02040503050406030204" pitchFamily="18" charset="0"/>
                            <a:cs typeface="Times New Roman"/>
                          </a:rPr>
                          <m:t>𝒎𝒊</m:t>
                        </m:r>
                      </m:sub>
                    </m:sSub>
                  </m:oMath>
                </a14:m>
                <a:r>
                  <a:rPr lang="ru-RU" sz="1600" dirty="0">
                    <a:ea typeface="Calibri"/>
                    <a:cs typeface="Times New Roman"/>
                  </a:rPr>
                  <a:t/>
                </a:r>
                <a:br>
                  <a:rPr lang="ru-RU" sz="1600" dirty="0">
                    <a:ea typeface="Calibri"/>
                    <a:cs typeface="Times New Roman"/>
                  </a:rPr>
                </a:b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8. Произвести условную оптимизацию (m-1)-</a:t>
                </a:r>
                <a:r>
                  <a:rPr lang="ru-RU" sz="2200" dirty="0" err="1">
                    <a:latin typeface="Times New Roman" pitchFamily="18" charset="0"/>
                    <a:ea typeface="Calibri"/>
                    <a:cs typeface="Times New Roman" pitchFamily="18" charset="0"/>
                  </a:rPr>
                  <a:t>го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, (m-2)-го и т.д. </a:t>
                </a: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Шагов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по(1.2), 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полагая </a:t>
                </a: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в 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ней i=(m-1),(m-2),…, и для каждого из шагов указать условное оптимальное управление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 dirty="0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/>
                            <a:cs typeface="Times New Roman"/>
                          </a:rPr>
                          <m:t>𝑥</m:t>
                        </m:r>
                      </m:e>
                      <m:sub>
                        <m:r>
                          <a:rPr lang="en-US" sz="2200" b="0" i="1" dirty="0" smtClean="0">
                            <a:latin typeface="Cambria Math"/>
                            <a:cs typeface="Times New Roman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(S), при котором максимум достигается.</a:t>
                </a:r>
                <a:b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</a:b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Заметим, что если состояние системы в начальный момент известно (а это обычно бывает так), то на первом шаге варьировать состояние системы не нужно - прямо находим оптимальный выигрыш для данного начального состояния S0 . Это и есть оптимальный выигрыш за всю </a:t>
                </a: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операцию</a:t>
                </a:r>
                <a:r>
                  <a:rPr lang="ru-RU" sz="1600" dirty="0" smtClean="0">
                    <a:ea typeface="Calibri"/>
                    <a:cs typeface="Times New Roman"/>
                  </a:rPr>
                  <a:t/>
                </a:r>
                <a:br>
                  <a:rPr lang="ru-RU" sz="1600" dirty="0" smtClean="0">
                    <a:ea typeface="Calibri"/>
                    <a:cs typeface="Times New Roman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200" b="1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sSupPr>
                        <m:e>
                          <m:r>
                            <a:rPr lang="en-US" sz="2200" b="1" i="0">
                              <a:latin typeface="Cambria Math" panose="02040503050406030204" pitchFamily="18" charset="0"/>
                              <a:cs typeface="Times New Roman"/>
                            </a:rPr>
                            <m:t>𝐖</m:t>
                          </m:r>
                        </m:e>
                        <m:sup>
                          <m:r>
                            <a:rPr lang="ru-RU" sz="2200" b="1" i="0">
                              <a:latin typeface="Cambria Math" panose="02040503050406030204" pitchFamily="18" charset="0"/>
                              <a:ea typeface="Cambria Math"/>
                              <a:cs typeface="Times New Roman"/>
                            </a:rPr>
                            <m:t>∗</m:t>
                          </m:r>
                        </m:sup>
                      </m:sSup>
                      <m:r>
                        <a:rPr lang="en-US" sz="2200" b="1" i="0">
                          <a:latin typeface="Cambria Math" panose="02040503050406030204" pitchFamily="18" charset="0"/>
                          <a:cs typeface="Times New Roman"/>
                        </a:rPr>
                        <m:t>=</m:t>
                      </m:r>
                      <m:sSub>
                        <m:sSubPr>
                          <m:ctrlPr>
                            <a:rPr lang="en-US" sz="2200" b="1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2200" b="1" i="0">
                              <a:latin typeface="Cambria Math" panose="02040503050406030204" pitchFamily="18" charset="0"/>
                              <a:cs typeface="Times New Roman"/>
                            </a:rPr>
                            <m:t>𝐖</m:t>
                          </m:r>
                        </m:e>
                        <m:sub>
                          <m:r>
                            <a:rPr lang="en-US" sz="2200" b="1" i="0">
                              <a:latin typeface="Cambria Math" panose="02040503050406030204" pitchFamily="18" charset="0"/>
                              <a:cs typeface="Times New Roman"/>
                            </a:rPr>
                            <m:t>𝟏</m:t>
                          </m:r>
                        </m:sub>
                      </m:sSub>
                      <m:r>
                        <a:rPr lang="en-US" sz="2200" b="1" i="0">
                          <a:latin typeface="Cambria Math" panose="02040503050406030204" pitchFamily="18" charset="0"/>
                          <a:cs typeface="Times New Roman"/>
                        </a:rPr>
                        <m:t>(</m:t>
                      </m:r>
                      <m:sSub>
                        <m:sSubPr>
                          <m:ctrlPr>
                            <a:rPr lang="en-US" sz="2200" b="1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2200" b="1" i="0">
                              <a:latin typeface="Cambria Math" panose="02040503050406030204" pitchFamily="18" charset="0"/>
                              <a:cs typeface="Times New Roman"/>
                            </a:rPr>
                            <m:t>𝐒</m:t>
                          </m:r>
                        </m:e>
                        <m:sub>
                          <m:r>
                            <a:rPr lang="en-US" sz="2200" b="1" i="0">
                              <a:latin typeface="Cambria Math" panose="02040503050406030204" pitchFamily="18" charset="0"/>
                              <a:cs typeface="Times New Roman"/>
                            </a:rPr>
                            <m:t>𝟎</m:t>
                          </m:r>
                        </m:sub>
                      </m:sSub>
                      <m:r>
                        <a:rPr lang="en-US" sz="2200" b="1" i="0">
                          <a:latin typeface="Cambria Math" panose="02040503050406030204" pitchFamily="18" charset="0"/>
                          <a:cs typeface="Times New Roman"/>
                        </a:rPr>
                        <m:t>)</m:t>
                      </m:r>
                    </m:oMath>
                  </m:oMathPara>
                </a14:m>
                <a:r>
                  <a:rPr lang="ru-RU" sz="2200" b="1" dirty="0">
                    <a:latin typeface="+mn-lt"/>
                    <a:ea typeface="Calibri"/>
                    <a:cs typeface="Times New Roman"/>
                  </a:rPr>
                  <a:t/>
                </a:r>
                <a:br>
                  <a:rPr lang="ru-RU" sz="2200" b="1" dirty="0">
                    <a:latin typeface="+mn-lt"/>
                    <a:ea typeface="Calibri"/>
                    <a:cs typeface="Times New Roman"/>
                  </a:rPr>
                </a:br>
                <a:r>
                  <a:rPr lang="ru-RU" sz="2200" b="1" dirty="0">
                    <a:latin typeface="+mn-lt"/>
                    <a:ea typeface="Calibri"/>
                    <a:cs typeface="Times New Roman"/>
                  </a:rPr>
                  <a:t/>
                </a:r>
                <a:br>
                  <a:rPr lang="ru-RU" sz="2200" b="1" dirty="0">
                    <a:latin typeface="+mn-lt"/>
                    <a:ea typeface="Calibri"/>
                    <a:cs typeface="Times New Roman"/>
                  </a:rPr>
                </a:br>
                <a:r>
                  <a:rPr lang="ru-RU" sz="1800" dirty="0" smtClean="0">
                    <a:ea typeface="Calibri"/>
                    <a:cs typeface="Times New Roman"/>
                  </a:rPr>
                  <a:t/>
                </a:r>
                <a:br>
                  <a:rPr lang="ru-RU" sz="1800" dirty="0" smtClean="0">
                    <a:ea typeface="Calibri"/>
                    <a:cs typeface="Times New Roman"/>
                  </a:rPr>
                </a:br>
                <a:r>
                  <a:rPr lang="ru-RU" sz="1800" dirty="0">
                    <a:ea typeface="Calibri"/>
                    <a:cs typeface="Times New Roman"/>
                  </a:rPr>
                  <a:t/>
                </a:r>
                <a:br>
                  <a:rPr lang="ru-RU" sz="1800" dirty="0">
                    <a:ea typeface="Calibri"/>
                    <a:cs typeface="Times New Roman"/>
                  </a:rPr>
                </a:br>
                <a:r>
                  <a:rPr lang="ru-RU" sz="1800" dirty="0" smtClean="0">
                    <a:ea typeface="Calibri"/>
                    <a:cs typeface="Times New Roman"/>
                  </a:rPr>
                  <a:t/>
                </a:r>
                <a:br>
                  <a:rPr lang="ru-RU" sz="1800" dirty="0" smtClean="0">
                    <a:ea typeface="Calibri"/>
                    <a:cs typeface="Times New Roman"/>
                  </a:rPr>
                </a:br>
                <a:r>
                  <a:rPr lang="ru-RU" sz="1800" dirty="0" smtClean="0">
                    <a:ea typeface="Calibri"/>
                    <a:cs typeface="Times New Roman"/>
                  </a:rPr>
                  <a:t/>
                </a:r>
                <a:br>
                  <a:rPr lang="ru-RU" sz="1800" dirty="0" smtClean="0">
                    <a:ea typeface="Calibri"/>
                    <a:cs typeface="Times New Roman"/>
                  </a:rPr>
                </a:br>
                <a:r>
                  <a:rPr lang="ru-RU" sz="1800" dirty="0">
                    <a:ea typeface="Calibri"/>
                    <a:cs typeface="Times New Roman"/>
                  </a:rPr>
                  <a:t/>
                </a:r>
                <a:br>
                  <a:rPr lang="ru-RU" sz="1800" dirty="0">
                    <a:ea typeface="Calibri"/>
                    <a:cs typeface="Times New Roman"/>
                  </a:rPr>
                </a:br>
                <a:endParaRPr lang="ru-RU" sz="1800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95536" y="130622"/>
                <a:ext cx="8301608" cy="6610746"/>
              </a:xfrm>
              <a:blipFill rotWithShape="1">
                <a:blip r:embed="rId2"/>
                <a:stretch>
                  <a:fillRect l="-514" r="-132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6336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260648"/>
                <a:ext cx="8229600" cy="6394722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br>
                  <a:rPr lang="en-US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</a:br>
                <a:r>
                  <a:rPr lang="en-US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/>
                </a:r>
                <a:br>
                  <a:rPr lang="en-US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</a:b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9. Произвести безусловную оптимизацию управления, «читая» соответствующие рекомендации на каждом шаге. Взять найденное оптимальное управление на первом шаге ; изменить состояние системы по формуле (1.1); для вновь найденного состояния найти оптимальное управление на втором шаге х2 * и т.д. до конца.</a:t>
                </a:r>
                <a:b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</a:b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Данные этапы рассматривались для аддитивных задач, в которых выигрыш за всю операцию равен сумме выигрышей на отдельных шагах. Метод динамического программирования применим также и к задачам с так называемым «мультипликативным» критерием, имеющим вид произведения:</a:t>
                </a:r>
                <a:r>
                  <a:rPr lang="ru-RU" sz="2200" dirty="0" smtClean="0">
                    <a:ea typeface="Calibri"/>
                    <a:cs typeface="Times New Roman"/>
                  </a:rPr>
                  <a:t/>
                </a:r>
                <a:br>
                  <a:rPr lang="ru-RU" sz="2200" dirty="0" smtClean="0">
                    <a:ea typeface="Calibri"/>
                    <a:cs typeface="Times New Roman"/>
                  </a:rPr>
                </a:br>
                <a:r>
                  <a:rPr lang="en-US" sz="1800" dirty="0" smtClean="0">
                    <a:ea typeface="Calibri"/>
                    <a:cs typeface="Times New Roman"/>
                  </a:rPr>
                  <a:t/>
                </a:r>
                <a:br>
                  <a:rPr lang="en-US" sz="1800" dirty="0" smtClean="0">
                    <a:ea typeface="Calibri"/>
                    <a:cs typeface="Times New Roman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 smtClean="0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𝑾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2200" b="1" i="1" smtClean="0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200" b="1" i="1" smtClean="0">
                              <a:latin typeface="Cambria Math" panose="02040503050406030204" pitchFamily="18" charset="0"/>
                              <a:cs typeface="Times New Roman"/>
                            </a:rPr>
                            <m:t>𝒊</m:t>
                          </m:r>
                          <m:r>
                            <a:rPr lang="en-US" sz="2200" b="1" i="1" smtClean="0">
                              <a:latin typeface="Cambria Math" panose="02040503050406030204" pitchFamily="18" charset="0"/>
                              <a:cs typeface="Times New Roman"/>
                            </a:rPr>
                            <m:t>−</m:t>
                          </m:r>
                          <m:r>
                            <a:rPr lang="en-US" sz="2200" b="1" i="1" smtClean="0">
                              <a:latin typeface="Cambria Math" panose="02040503050406030204" pitchFamily="18" charset="0"/>
                              <a:cs typeface="Times New Roman"/>
                            </a:rPr>
                            <m:t>𝟏</m:t>
                          </m:r>
                        </m:sub>
                        <m:sup>
                          <m:r>
                            <a:rPr lang="en-US" sz="2200" b="1" i="1" smtClean="0">
                              <a:latin typeface="Cambria Math" panose="02040503050406030204" pitchFamily="18" charset="0"/>
                              <a:cs typeface="Times New Roman"/>
                            </a:rPr>
                            <m:t>𝒎</m:t>
                          </m:r>
                        </m:sup>
                        <m:e>
                          <m:sSub>
                            <m:sSubPr>
                              <m:ctrlPr>
                                <a:rPr lang="en-US" sz="2200" b="1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2200" b="1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𝒘</m:t>
                              </m:r>
                            </m:e>
                            <m:sub>
                              <m:r>
                                <a:rPr lang="en-US" sz="2200" b="1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𝒊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r>
                  <a:rPr lang="en-US" sz="1800" dirty="0">
                    <a:ea typeface="Calibri"/>
                    <a:cs typeface="Times New Roman"/>
                  </a:rPr>
                  <a:t/>
                </a:r>
                <a:br>
                  <a:rPr lang="en-US" sz="1800" dirty="0">
                    <a:ea typeface="Calibri"/>
                    <a:cs typeface="Times New Roman"/>
                  </a:rPr>
                </a:br>
                <a:r>
                  <a:rPr lang="ru-RU" sz="22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(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если только выигрыши </a:t>
                </a:r>
                <a:r>
                  <a:rPr lang="ru-RU" sz="2200" dirty="0" err="1">
                    <a:latin typeface="Times New Roman" pitchFamily="18" charset="0"/>
                    <a:ea typeface="Calibri"/>
                    <a:cs typeface="Times New Roman" pitchFamily="18" charset="0"/>
                  </a:rPr>
                  <a:t>wi</a:t>
                </a:r>
                <a:r>
                  <a:rPr lang="ru-RU" sz="2200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 положительны). Эти задачи решаются точно так же, как задачи с аддитивным критерием, с той единственной разницей, что в основном уравнении (1.2) вместо знака «плюс» ставится знак «умножения»: </a:t>
                </a:r>
                <a:r>
                  <a:rPr lang="ru-RU" sz="2200" dirty="0">
                    <a:ea typeface="Calibri"/>
                    <a:cs typeface="Times New Roman"/>
                  </a:rPr>
                  <a:t/>
                </a:r>
                <a:br>
                  <a:rPr lang="ru-RU" sz="2200" dirty="0">
                    <a:ea typeface="Calibri"/>
                    <a:cs typeface="Times New Roman"/>
                  </a:rPr>
                </a:br>
                <a:r>
                  <a:rPr lang="ru-RU" sz="1800" dirty="0">
                    <a:ea typeface="Calibri"/>
                    <a:cs typeface="Times New Roman"/>
                  </a:rPr>
                  <a:t/>
                </a:r>
                <a:br>
                  <a:rPr lang="ru-RU" sz="1800" dirty="0">
                    <a:ea typeface="Calibri"/>
                    <a:cs typeface="Times New Roman"/>
                  </a:rPr>
                </a:br>
                <a:r>
                  <a:rPr lang="en-US" sz="1800" dirty="0" smtClean="0">
                    <a:ea typeface="Calibri"/>
                    <a:cs typeface="Times New Roman"/>
                  </a:rPr>
                  <a:t>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                         </m:t>
                        </m:r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d>
                      <m:dPr>
                        <m:ctrlPr>
                          <a:rPr lang="pt-BR" sz="22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  <m:r>
                      <a:rPr lang="pt-BR" sz="2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1" i="1">
                        <a:latin typeface="Cambria Math" panose="02040503050406030204" pitchFamily="18" charset="0"/>
                      </a:rPr>
                      <m:t>𝒎𝒂𝒙</m:t>
                    </m:r>
                    <m:r>
                      <a:rPr lang="ru-RU" sz="2200" b="1" i="1">
                        <a:latin typeface="Cambria Math" panose="02040503050406030204" pitchFamily="18" charset="0"/>
                      </a:rPr>
                      <m:t>⦃</m:t>
                    </m:r>
                    <m:r>
                      <a:rPr lang="en-US" sz="2200" b="1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ru-RU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1" i="1" dirty="0" err="1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200" b="1" i="1" dirty="0" err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ru-RU" sz="2200" b="1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2200" b="1" i="1">
                                <a:latin typeface="Cambria Math" panose="02040503050406030204" pitchFamily="18" charset="0"/>
                                <a:cs typeface="Times New Roman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200" b="1" i="1">
                                <a:latin typeface="Cambria Math" panose="02040503050406030204" pitchFamily="18" charset="0"/>
                                <a:cs typeface="Times New Roman"/>
                              </a:rPr>
                              <m:t>𝒊</m:t>
                            </m:r>
                          </m:sub>
                        </m:s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200" b="1" i="1">
                            <a:latin typeface="Cambria Math" panose="02040503050406030204" pitchFamily="18" charset="0"/>
                            <a:ea typeface="Cambria Math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200" b="1" i="1" dirty="0">
                    <a:latin typeface="+mn-lt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dirty="0">
                            <a:latin typeface="Cambria Math" panose="02040503050406030204" pitchFamily="18" charset="0"/>
                            <a:ea typeface="Cambria Math"/>
                          </a:rPr>
                          <m:t>𝝋</m:t>
                        </m:r>
                      </m:e>
                      <m:sub>
                        <m:r>
                          <a:rPr lang="en-US" sz="2200" b="1" i="1" dirty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2200" b="1" i="1" dirty="0">
                    <a:latin typeface="+mn-lt"/>
                  </a:rPr>
                  <a:t>(</a:t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200" b="1" i="1" dirty="0" smtClean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2200" b="1" i="1" dirty="0" smtClean="0">
                    <a:latin typeface="+mn-lt"/>
                  </a:rPr>
                  <a:t>))</a:t>
                </a:r>
                <a:r>
                  <a:rPr lang="ru-RU" sz="2200" b="1" i="1" dirty="0" smtClean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ru-RU" sz="2200" b="1" i="1" smtClean="0">
                        <a:latin typeface="Cambria Math" panose="02040503050406030204" pitchFamily="18" charset="0"/>
                      </a:rPr>
                      <m:t>⦄</m:t>
                    </m:r>
                  </m:oMath>
                </a14:m>
                <a:r>
                  <a:rPr lang="ru-RU" sz="2200" b="1" i="1" dirty="0">
                    <a:latin typeface="+mn-lt"/>
                  </a:rPr>
                  <a:t/>
                </a:r>
                <a:br>
                  <a:rPr lang="ru-RU" sz="2200" b="1" i="1" dirty="0">
                    <a:latin typeface="+mn-lt"/>
                  </a:rPr>
                </a:br>
                <a:r>
                  <a:rPr lang="en-US" sz="2200" b="1" i="1" dirty="0">
                    <a:latin typeface="+mn-lt"/>
                    <a:ea typeface="Calibri"/>
                    <a:cs typeface="Times New Roman"/>
                  </a:rPr>
                  <a:t> </a:t>
                </a:r>
                <a:r>
                  <a:rPr lang="en-US" sz="2200" b="1" i="1" dirty="0" smtClean="0">
                    <a:latin typeface="+mn-lt"/>
                    <a:ea typeface="Calibri"/>
                    <a:cs typeface="Times New Roman"/>
                  </a:rPr>
                  <a:t>                  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b="1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200" b="1" i="1">
                            <a:latin typeface="Cambria Math" panose="02040503050406030204" pitchFamily="18" charset="0"/>
                            <a:cs typeface="Times New Roman"/>
                          </a:rPr>
                          <m:t>𝒙</m:t>
                        </m:r>
                      </m:e>
                      <m:sub>
                        <m:r>
                          <a:rPr lang="en-US" sz="2200" b="1" i="1" smtClean="0">
                            <a:latin typeface="Cambria Math" panose="02040503050406030204" pitchFamily="18" charset="0"/>
                            <a:cs typeface="Times New Roman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ru-RU" dirty="0" smtClean="0">
                    <a:ea typeface="Calibri"/>
                    <a:cs typeface="Times New Roman"/>
                  </a:rPr>
                  <a:t/>
                </a:r>
                <a:br>
                  <a:rPr lang="ru-RU" dirty="0" smtClean="0">
                    <a:ea typeface="Calibri"/>
                    <a:cs typeface="Times New Roman"/>
                  </a:rPr>
                </a:br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260648"/>
                <a:ext cx="8229600" cy="6394722"/>
              </a:xfrm>
              <a:blipFill rotWithShape="1">
                <a:blip r:embed="rId2"/>
                <a:stretch>
                  <a:fillRect l="-815" r="-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3731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229600" cy="1215008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i="1" dirty="0" smtClean="0">
                <a:ea typeface="Calibri"/>
                <a:cs typeface="Times New Roman"/>
              </a:rPr>
              <a:t> </a:t>
            </a:r>
            <a:r>
              <a:rPr lang="ru-RU" sz="2000" b="1" i="1" dirty="0">
                <a:latin typeface="Times New Roman" pitchFamily="18" charset="0"/>
                <a:ea typeface="Calibri"/>
                <a:cs typeface="Times New Roman" pitchFamily="18" charset="0"/>
              </a:rPr>
              <a:t>Примеры задач динамического программирования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5214974"/>
          </a:xfrm>
        </p:spPr>
        <p:txBody>
          <a:bodyPr>
            <a:normAutofit fontScale="925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i="1" dirty="0">
                <a:latin typeface="Times New Roman" pitchFamily="18" charset="0"/>
                <a:ea typeface="Calibri"/>
                <a:cs typeface="Times New Roman" pitchFamily="18" charset="0"/>
              </a:rPr>
              <a:t>Задача планирования рабочей силы :</a:t>
            </a:r>
            <a:endParaRPr lang="ru-RU" sz="22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latin typeface="Times New Roman" pitchFamily="18" charset="0"/>
                <a:ea typeface="Calibri"/>
                <a:cs typeface="Times New Roman" pitchFamily="18" charset="0"/>
              </a:rPr>
              <a:t>При выполнении некоторых проектов число рабочих, необходимых для выполнения какого-либо проекта, регулируется путем их найма и увольнения. Поскольку как наем, так и увольнение рабочих связано с дополнительными затратами, необходимо определить, каким образом должна регулироваться численность рабочих в период реализации проекта</a:t>
            </a:r>
            <a:r>
              <a:rPr lang="ru-RU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Задача замены оборудования :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Чем дольше механизм эксплуатируется, тем выше затраты на его обслуживание и ниже его производительность. Когда срок эксплуатации механизма достигает определенного уровня, может оказаться более выгодной его замена. Задача замены оборудования, таким образом, сводится к определению оптимального срока эксплуатации механизма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4122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3154362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r>
              <a:rPr lang="ru-RU" sz="1800" dirty="0">
                <a:ea typeface="Calibri"/>
                <a:cs typeface="Times New Roman"/>
              </a:rPr>
              <a:t> </a:t>
            </a:r>
            <a:br>
              <a:rPr lang="ru-RU" sz="1800" dirty="0">
                <a:ea typeface="Calibri"/>
                <a:cs typeface="Times New Roman"/>
              </a:rPr>
            </a:br>
            <a:r>
              <a:rPr lang="en-US" sz="1800" dirty="0" smtClean="0">
                <a:ea typeface="Calibri"/>
                <a:cs typeface="Times New Roman"/>
              </a:rPr>
              <a:t/>
            </a:r>
            <a:br>
              <a:rPr lang="en-US" sz="1800" dirty="0" smtClean="0">
                <a:ea typeface="Calibri"/>
                <a:cs typeface="Times New Roman"/>
              </a:rPr>
            </a:br>
            <a:r>
              <a:rPr lang="en-US" sz="1800" dirty="0">
                <a:ea typeface="Calibri"/>
                <a:cs typeface="Times New Roman"/>
              </a:rPr>
              <a:t/>
            </a:r>
            <a:br>
              <a:rPr lang="en-US" sz="1800" dirty="0">
                <a:ea typeface="Calibri"/>
                <a:cs typeface="Times New Roman"/>
              </a:rPr>
            </a:br>
            <a:r>
              <a:rPr lang="ru-RU" sz="2400" b="1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Задача </a:t>
            </a:r>
            <a:r>
              <a:rPr lang="ru-RU" sz="2400" b="1" i="1" dirty="0">
                <a:latin typeface="Times New Roman" pitchFamily="18" charset="0"/>
                <a:ea typeface="Calibri"/>
                <a:cs typeface="Times New Roman" pitchFamily="18" charset="0"/>
              </a:rPr>
              <a:t>инвестирования :</a:t>
            </a:r>
            <a:r>
              <a:rPr lang="ru-RU" sz="2400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ea typeface="Calibri"/>
                <a:cs typeface="Times New Roman" pitchFamily="18" charset="0"/>
              </a:rPr>
              <a:t>Предположим, что в начале каждого из следующих n лет необходимо сделать инвестиции P1 , P2 ,…, </a:t>
            </a:r>
            <a:r>
              <a:rPr lang="ru-RU" sz="2200" dirty="0" err="1">
                <a:latin typeface="Times New Roman" pitchFamily="18" charset="0"/>
                <a:ea typeface="Calibri"/>
                <a:cs typeface="Times New Roman" pitchFamily="18" charset="0"/>
              </a:rPr>
              <a:t>Pn</a:t>
            </a:r>
            <a:r>
              <a:rPr lang="ru-RU" sz="2200" dirty="0">
                <a:latin typeface="Times New Roman" pitchFamily="18" charset="0"/>
                <a:ea typeface="Calibri"/>
                <a:cs typeface="Times New Roman" pitchFamily="18" charset="0"/>
              </a:rPr>
              <a:t> соответственно. Вы имеете возможность вложить капитал в два банка: первый банк выплачивает годовой сложный процент r1 , а второй - r2 . Для поощрения депозитов оба банка выплачивают новым инвесторам премии в виде процента от вложенной суммы.</a:t>
            </a:r>
            <a:br>
              <a:rPr lang="ru-RU" sz="2200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b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0210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  <a:tabLst>
                <a:tab pos="5238750" algn="l"/>
              </a:tabLst>
            </a:pPr>
            <a:r>
              <a:rPr lang="ru-RU" sz="2200" b="1" dirty="0">
                <a:latin typeface="Times New Roman" pitchFamily="18" charset="0"/>
                <a:ea typeface="Calibri"/>
                <a:cs typeface="Times New Roman" pitchFamily="18" charset="0"/>
              </a:rPr>
              <a:t>Задача о загрузке</a:t>
            </a:r>
            <a:endParaRPr lang="en-US" sz="2200" b="1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Задача о загрузке – это задача о рациональной загрузке судна (самолета, автомашины и т.п.), которое имеет ограничения по объему или грузоподъемности. Каждый помещенный на судно груз приносит определенную прибыль. Задача состоит в определении загрузки судна такими грузами, которые приносят наибольшую суммарную прибыль.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r>
              <a:rPr lang="ru-RU" sz="1600" dirty="0">
                <a:ea typeface="Calibri"/>
                <a:cs typeface="Times New Roman"/>
              </a:rPr>
              <a:t> 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  <a:tabLst>
                <a:tab pos="5238750" algn="l"/>
              </a:tabLst>
            </a:pPr>
            <a:endParaRPr lang="ru-RU" sz="1600" dirty="0">
              <a:ea typeface="Calibri"/>
              <a:cs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0772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r>
              <a:rPr lang="ru-RU" sz="2200" b="1" dirty="0">
                <a:ea typeface="Calibri"/>
                <a:cs typeface="Times New Roman"/>
              </a:rPr>
              <a:t>СПИСОК ИСПОЛЬЗОВАННЫХ ИСТОЧНИКОВ</a:t>
            </a:r>
            <a:r>
              <a:rPr lang="ru-RU" sz="3600" dirty="0">
                <a:ea typeface="Calibri"/>
                <a:cs typeface="Times New Roman"/>
              </a:rPr>
              <a:t/>
            </a:r>
            <a:br>
              <a:rPr lang="ru-RU" sz="3600" dirty="0"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r>
              <a:rPr lang="ru-RU" dirty="0">
                <a:ea typeface="Calibri"/>
                <a:cs typeface="Times New Roman"/>
              </a:rPr>
              <a:t>1. </a:t>
            </a:r>
            <a:r>
              <a:rPr lang="ru-RU" dirty="0" err="1">
                <a:ea typeface="Calibri"/>
                <a:cs typeface="Times New Roman"/>
              </a:rPr>
              <a:t>Таха</a:t>
            </a:r>
            <a:r>
              <a:rPr lang="ru-RU" dirty="0">
                <a:ea typeface="Calibri"/>
                <a:cs typeface="Times New Roman"/>
              </a:rPr>
              <a:t> Х. Введение в исследование операций.–М.: Мир,1985.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r>
              <a:rPr lang="ru-RU" dirty="0">
                <a:ea typeface="Calibri"/>
                <a:cs typeface="Times New Roman"/>
              </a:rPr>
              <a:t>2. Кузнецов Ю. Н. Математическое программирование. –М.: Наука,1976.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r>
              <a:rPr lang="ru-RU" dirty="0">
                <a:ea typeface="Calibri"/>
                <a:cs typeface="Times New Roman"/>
              </a:rPr>
              <a:t>3. </a:t>
            </a:r>
            <a:r>
              <a:rPr lang="ru-RU" dirty="0" err="1">
                <a:ea typeface="Calibri"/>
                <a:cs typeface="Times New Roman"/>
              </a:rPr>
              <a:t>Вентцель</a:t>
            </a:r>
            <a:r>
              <a:rPr lang="ru-RU" dirty="0">
                <a:ea typeface="Calibri"/>
                <a:cs typeface="Times New Roman"/>
              </a:rPr>
              <a:t> Е. С. Исследование операций. –М.: Наука,1976.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r>
              <a:rPr lang="ru-RU" dirty="0">
                <a:ea typeface="Calibri"/>
                <a:cs typeface="Times New Roman"/>
              </a:rPr>
              <a:t>4. </a:t>
            </a:r>
            <a:r>
              <a:rPr lang="ru-RU" dirty="0" err="1">
                <a:ea typeface="Calibri"/>
                <a:cs typeface="Times New Roman"/>
              </a:rPr>
              <a:t>Вентцель</a:t>
            </a:r>
            <a:r>
              <a:rPr lang="ru-RU" dirty="0">
                <a:ea typeface="Calibri"/>
                <a:cs typeface="Times New Roman"/>
              </a:rPr>
              <a:t> Е. С. Элементы динамического программирования. –М.: Наука,1987.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r>
              <a:rPr lang="ru-RU" dirty="0">
                <a:ea typeface="Calibri"/>
                <a:cs typeface="Times New Roman"/>
              </a:rPr>
              <a:t>5. </a:t>
            </a:r>
            <a:r>
              <a:rPr lang="ru-RU" dirty="0" err="1">
                <a:ea typeface="Calibri"/>
                <a:cs typeface="Times New Roman"/>
              </a:rPr>
              <a:t>Акоф</a:t>
            </a:r>
            <a:r>
              <a:rPr lang="ru-RU" dirty="0">
                <a:ea typeface="Calibri"/>
                <a:cs typeface="Times New Roman"/>
              </a:rPr>
              <a:t> Р., </a:t>
            </a:r>
            <a:r>
              <a:rPr lang="ru-RU" dirty="0" err="1">
                <a:ea typeface="Calibri"/>
                <a:cs typeface="Times New Roman"/>
              </a:rPr>
              <a:t>Сасиени</a:t>
            </a:r>
            <a:r>
              <a:rPr lang="ru-RU" dirty="0">
                <a:ea typeface="Calibri"/>
                <a:cs typeface="Times New Roman"/>
              </a:rPr>
              <a:t> М. Основы исследования операций. –М.: Мир,1971.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r>
              <a:rPr lang="ru-RU" dirty="0">
                <a:ea typeface="Calibri"/>
                <a:cs typeface="Times New Roman"/>
              </a:rPr>
              <a:t>6. </a:t>
            </a:r>
            <a:r>
              <a:rPr lang="ru-RU" dirty="0" err="1">
                <a:ea typeface="Calibri"/>
                <a:cs typeface="Times New Roman"/>
              </a:rPr>
              <a:t>Вентцель</a:t>
            </a:r>
            <a:r>
              <a:rPr lang="ru-RU" dirty="0">
                <a:ea typeface="Calibri"/>
                <a:cs typeface="Times New Roman"/>
              </a:rPr>
              <a:t> Е. С. Исследование операций: задачи, принципы, методология. –М.: Наука,1988.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r>
              <a:rPr lang="ru-RU" dirty="0">
                <a:ea typeface="Calibri"/>
                <a:cs typeface="Times New Roman"/>
              </a:rPr>
              <a:t>7. Карманов В. Т. Математическое программирование. –М.:Наука,1986.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r>
              <a:rPr lang="ru-RU" dirty="0">
                <a:ea typeface="Calibri"/>
                <a:cs typeface="Times New Roman"/>
              </a:rPr>
              <a:t>8. Зайченко Ю. П. Исследование операций. –К.: Высшая школа,1985.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r>
              <a:rPr lang="ru-RU" dirty="0">
                <a:ea typeface="Calibri"/>
                <a:cs typeface="Times New Roman"/>
              </a:rPr>
              <a:t>9. </a:t>
            </a:r>
            <a:r>
              <a:rPr lang="ru-RU" dirty="0" err="1">
                <a:ea typeface="Calibri"/>
                <a:cs typeface="Times New Roman"/>
              </a:rPr>
              <a:t>Аоки</a:t>
            </a:r>
            <a:r>
              <a:rPr lang="ru-RU" dirty="0">
                <a:ea typeface="Calibri"/>
                <a:cs typeface="Times New Roman"/>
              </a:rPr>
              <a:t> М. Введение в методы оптимизации. –М.: Наука,1977.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r>
              <a:rPr lang="ru-RU" dirty="0">
                <a:ea typeface="Calibri"/>
                <a:cs typeface="Times New Roman"/>
              </a:rPr>
              <a:t>10. Беллман Р., Дрейфус С. Прикладные задачи динамического программирования. –М.: Наука,1965.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5238750" algn="l"/>
              </a:tabLst>
            </a:pPr>
            <a:r>
              <a:rPr lang="ru-RU" dirty="0">
                <a:ea typeface="Calibri"/>
                <a:cs typeface="Times New Roman"/>
              </a:rPr>
              <a:t>11. Муну М. Математическое программирование. Теория алгоритмов. –М.: Наука,1990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0053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5198480eb9282c54db2c7e6acf856781b8348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</TotalTime>
  <Words>512</Words>
  <Application>Microsoft Office PowerPoint</Application>
  <PresentationFormat>Экран (4:3)</PresentationFormat>
  <Paragraphs>65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Cambria Math</vt:lpstr>
      <vt:lpstr>Times New Roman</vt:lpstr>
      <vt:lpstr>Тема Office</vt:lpstr>
      <vt:lpstr>Тема: «Динамическое программирование»</vt:lpstr>
      <vt:lpstr>Презентация PowerPoint</vt:lpstr>
      <vt:lpstr>Происхождение названия динамическое программирование, вероятно, связано с использованием методов ДП в задачах принятия решений через фиксированные промежутки времени (например, в задачах управления запасами). Однако методы ДП успешно применяются также для решения задач, в которых фактор времени не учитывается. По этой причине более удачным представляется термин многоэтапное программирование, отражающий пошаговый характер процесса решения задачи. </vt:lpstr>
      <vt:lpstr>Презентация PowerPoint</vt:lpstr>
      <vt:lpstr>        При постановке задач динамического программирования следует руководствоваться следующими принципами: 1. Выбрать параметры (фазовые координаты), характеризующие состояние S управляемой системы перед каждым шагом. 2. Расчленить операцию на этапы (шаги). 3. Выяснить набор шаговых управлений x_i для каждого шага и налагаемые на них ограничения.  4. Определить какой выигрыш приносит на i-ом шаге управление x_i, если перед этим система была в состоянии S, т.е. записать «функцию выигрыша»:                                                                           〖 W〗_i= f_i (S,x_i ) 5. Определить, как изменяется состояние S системы S под влиянием управление x_i на i-ом шаге: оно переходит в новое состояние                                                                          S^′ =φ_i (S,x_i ) </vt:lpstr>
      <vt:lpstr>  6. Записать основное рекуррентное уравнение динамического программирования, выражающее условный оптимальный выигрыш W_i(S) (начиная с i-го шага и до конца) через уже известную функцию  W_(i+1) (S):         Этому выигрышу соответствует условное оптимальное управление на i-м шаге x_i (S) (причем в уже известную функцию W_(i+1) (S) надо вместо S подставить измененное состояние   S^′ =φ_i (S,x_i )  </vt:lpstr>
      <vt:lpstr>        7. Произвести условную оптимизацию последнего (m-го) шага, задаваясь гаммой состояний S, из которых можно за один шаг дойти до конечного состояния, вычисляя для каждого из них условный оптимальный выигрыш по формуле .       〖 W〗_m (S)=max⦃ f_i (S,x_m )⦄  x_mi 8. Произвести условную оптимизацию (m-1)-го, (m-2)-го и т.д. Шагов по(1.2), полагая в ней i=(m-1),(m-2),…, и для каждого из шагов указать условное оптимальное управление x_i (S), при котором максимум достигается. Заметим, что если состояние системы в начальный момент известно (а это обычно бывает так), то на первом шаге варьировать состояние системы не нужно - прямо находим оптимальный выигрыш для данного начального состояния S0 . Это и есть оптимальный выигрыш за всю операцию W^∗=W_1 (S_0)       </vt:lpstr>
      <vt:lpstr>   9. Произвести безусловную оптимизацию управления, «читая» соответствующие рекомендации на каждом шаге. Взять найденное оптимальное управление на первом шаге ; изменить состояние системы по формуле (1.1); для вновь найденного состояния найти оптимальное управление на втором шаге х2 * и т.д. до конца. Данные этапы рассматривались для аддитивных задач, в которых выигрыш за всю операцию равен сумме выигрышей на отдельных шагах. Метод динамического программирования применим также и к задачам с так называемым «мультипликативным» критерием, имеющим вид произведения:  W=∏_(i-1)^m▒w_i  (если только выигрыши wi положительны). Эти задачи решаются точно так же, как задачи с аддитивным критерием, с той единственной разницей, что в основном уравнении (1.2) вместо знака «плюс» ставится знак «умножения»:                    〖                          W〗_i (S)=max⦃ f_i  (S, 〖x_i)〗^∗ W_(i+1)(φ_i(S, x_i)) ⦄                                                            x_i </vt:lpstr>
      <vt:lpstr> Примеры задач динамического программирования </vt:lpstr>
      <vt:lpstr>    Задача инвестирования : Предположим, что в начале каждого из следующих n лет необходимо сделать инвестиции P1 , P2 ,…, Pn соответственно. Вы имеете возможность вложить капитал в два банка: первый банк выплачивает годовой сложный процент r1 , а второй - r2 . Для поощрения депозитов оба банка выплачивают новым инвесторам премии в виде процента от вложенной суммы.   </vt:lpstr>
      <vt:lpstr>Презентация PowerPoint</vt:lpstr>
      <vt:lpstr>СПИСОК ИСПОЛЬЗОВАННЫХ ИСТОЧНИКОВ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«Динамическое програмирование»</dc:title>
  <dc:creator>Foggy</dc:creator>
  <cp:lastModifiedBy>Панченко Галина</cp:lastModifiedBy>
  <cp:revision>31</cp:revision>
  <dcterms:created xsi:type="dcterms:W3CDTF">2015-04-22T02:33:39Z</dcterms:created>
  <dcterms:modified xsi:type="dcterms:W3CDTF">2015-12-24T02:36:27Z</dcterms:modified>
</cp:coreProperties>
</file>