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1" r:id="rId7"/>
    <p:sldId id="268" r:id="rId8"/>
    <p:sldId id="269" r:id="rId9"/>
    <p:sldId id="262" r:id="rId10"/>
    <p:sldId id="272" r:id="rId11"/>
    <p:sldId id="274" r:id="rId12"/>
    <p:sldId id="270" r:id="rId13"/>
    <p:sldId id="275" r:id="rId14"/>
    <p:sldId id="26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1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Визуализация</a:t>
            </a:r>
            <a:r>
              <a:rPr lang="ru-RU" sz="2400" baseline="0" dirty="0"/>
              <a:t> уровня сигнала</a:t>
            </a:r>
            <a:endParaRPr lang="en-US" sz="2400" dirty="0"/>
          </a:p>
        </c:rich>
      </c:tx>
      <c:layout/>
      <c:overlay val="0"/>
    </c:title>
    <c:autoTitleDeleted val="0"/>
    <c:view3D>
      <c:rotX val="15"/>
      <c:rotY val="20"/>
      <c:rAngAx val="0"/>
    </c:view3D>
    <c:floor>
      <c:thickness val="0"/>
      <c:spPr>
        <a:solidFill>
          <a:schemeClr val="bg1">
            <a:lumMod val="95000"/>
          </a:schemeClr>
        </a:solidFill>
        <a:ln>
          <a:noFill/>
        </a:ln>
      </c:spPr>
    </c:floor>
    <c:sideWall>
      <c:thickness val="0"/>
      <c:spPr>
        <a:solidFill>
          <a:schemeClr val="bg1">
            <a:lumMod val="95000"/>
          </a:schemeClr>
        </a:solidFill>
        <a:ln>
          <a:solidFill>
            <a:schemeClr val="tx1"/>
          </a:solidFill>
        </a:ln>
      </c:spPr>
    </c:sideWall>
    <c:backWall>
      <c:thickness val="0"/>
      <c:spPr>
        <a:solidFill>
          <a:schemeClr val="bg1">
            <a:lumMod val="95000"/>
          </a:schemeClr>
        </a:solidFill>
        <a:ln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0.17014064645457741"/>
          <c:y val="0.1117923544075819"/>
          <c:w val="0.6919478069061249"/>
          <c:h val="0.7059157249695252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Лист1!$C$2</c:f>
              <c:strCache>
                <c:ptCount val="1"/>
                <c:pt idx="0">
                  <c:v>А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Лист1!$B$3:$B$6</c:f>
              <c:strCache>
                <c:ptCount val="4"/>
                <c:pt idx="0">
                  <c:v>Х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strCache>
            </c:strRef>
          </c:cat>
          <c:val>
            <c:numRef>
              <c:f>Лист1!$C$3:$C$6</c:f>
              <c:numCache>
                <c:formatCode>General</c:formatCode>
                <c:ptCount val="4"/>
                <c:pt idx="0">
                  <c:v>40</c:v>
                </c:pt>
                <c:pt idx="2">
                  <c:v>20</c:v>
                </c:pt>
                <c:pt idx="3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Лист1!$D$2</c:f>
              <c:strCache>
                <c:ptCount val="1"/>
                <c:pt idx="0">
                  <c:v>В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Лист1!$B$3:$B$6</c:f>
              <c:strCache>
                <c:ptCount val="4"/>
                <c:pt idx="0">
                  <c:v>Х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strCache>
            </c:strRef>
          </c:cat>
          <c:val>
            <c:numRef>
              <c:f>Лист1!$D$3:$D$6</c:f>
              <c:numCache>
                <c:formatCode>General</c:formatCode>
                <c:ptCount val="4"/>
                <c:pt idx="0">
                  <c:v>30</c:v>
                </c:pt>
                <c:pt idx="2">
                  <c:v>10</c:v>
                </c:pt>
                <c:pt idx="3">
                  <c:v>40</c:v>
                </c:pt>
              </c:numCache>
            </c:numRef>
          </c:val>
        </c:ser>
        <c:ser>
          <c:idx val="2"/>
          <c:order val="2"/>
          <c:tx>
            <c:strRef>
              <c:f>Лист1!$E$2</c:f>
              <c:strCache>
                <c:ptCount val="1"/>
                <c:pt idx="0">
                  <c:v>С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Лист1!$B$3:$B$6</c:f>
              <c:strCache>
                <c:ptCount val="4"/>
                <c:pt idx="0">
                  <c:v>Х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strCache>
            </c:strRef>
          </c:cat>
          <c:val>
            <c:numRef>
              <c:f>Лист1!$E$3:$E$6</c:f>
              <c:numCache>
                <c:formatCode>General</c:formatCode>
                <c:ptCount val="4"/>
                <c:pt idx="0">
                  <c:v>20</c:v>
                </c:pt>
                <c:pt idx="1">
                  <c:v>5</c:v>
                </c:pt>
                <c:pt idx="3">
                  <c:v>50</c:v>
                </c:pt>
              </c:numCache>
            </c:numRef>
          </c:val>
        </c:ser>
        <c:ser>
          <c:idx val="3"/>
          <c:order val="3"/>
          <c:tx>
            <c:strRef>
              <c:f>Лист1!$F$2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Лист1!$B$3:$B$6</c:f>
              <c:strCache>
                <c:ptCount val="4"/>
                <c:pt idx="0">
                  <c:v>Х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strCache>
            </c:strRef>
          </c:cat>
          <c:val>
            <c:numRef>
              <c:f>Лист1!$F$3:$F$6</c:f>
              <c:numCache>
                <c:formatCode>General</c:formatCode>
                <c:ptCount val="4"/>
                <c:pt idx="1">
                  <c:v>25</c:v>
                </c:pt>
              </c:numCache>
            </c:numRef>
          </c:val>
        </c:ser>
        <c:ser>
          <c:idx val="4"/>
          <c:order val="4"/>
          <c:tx>
            <c:strRef>
              <c:f>Лист1!$G$2</c:f>
              <c:strCache>
                <c:ptCount val="1"/>
                <c:pt idx="0">
                  <c:v>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Лист1!$B$3:$B$6</c:f>
              <c:strCache>
                <c:ptCount val="4"/>
                <c:pt idx="0">
                  <c:v>Х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strCache>
            </c:strRef>
          </c:cat>
          <c:val>
            <c:numRef>
              <c:f>Лист1!$G$3:$G$6</c:f>
              <c:numCache>
                <c:formatCode>General</c:formatCode>
                <c:ptCount val="4"/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502560"/>
        <c:axId val="83977128"/>
        <c:axId val="83977784"/>
      </c:bar3DChart>
      <c:catAx>
        <c:axId val="127502560"/>
        <c:scaling>
          <c:orientation val="minMax"/>
        </c:scaling>
        <c:delete val="0"/>
        <c:axPos val="b"/>
        <c:majorGridlines>
          <c:spPr>
            <a:ln w="12700" cap="rnd" cmpd="sng" algn="ctr">
              <a:solidFill>
                <a:schemeClr val="dk1"/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ru-RU" sz="2000"/>
                  <a:t>Х - искомая</a:t>
                </a:r>
                <a:r>
                  <a:rPr lang="ru-RU" sz="2000" baseline="0"/>
                  <a:t> точка,</a:t>
                </a:r>
              </a:p>
              <a:p>
                <a:pPr>
                  <a:defRPr sz="2000"/>
                </a:pPr>
                <a:r>
                  <a:rPr lang="ru-RU" sz="2000" baseline="0"/>
                  <a:t>1,2,3 - точки сравнения</a:t>
                </a:r>
                <a:endParaRPr lang="ru-RU" sz="2000"/>
              </a:p>
            </c:rich>
          </c:tx>
          <c:layout>
            <c:manualLayout>
              <c:xMode val="edge"/>
              <c:yMode val="edge"/>
              <c:x val="0.27662869643503735"/>
              <c:y val="0.85397402833194624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3977128"/>
        <c:crosses val="autoZero"/>
        <c:auto val="1"/>
        <c:lblAlgn val="ctr"/>
        <c:lblOffset val="100"/>
        <c:noMultiLvlLbl val="0"/>
      </c:catAx>
      <c:valAx>
        <c:axId val="83977128"/>
        <c:scaling>
          <c:orientation val="minMax"/>
        </c:scaling>
        <c:delete val="0"/>
        <c:axPos val="l"/>
        <c:majorGridlines>
          <c:spPr>
            <a:ln w="12700" cap="rnd" cmpd="sng" algn="ctr">
              <a:solidFill>
                <a:schemeClr val="dk1"/>
              </a:solidFill>
              <a:prstDash val="solid"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ru-RU" sz="2000" dirty="0"/>
                  <a:t>Уровень сигнала </a:t>
                </a:r>
                <a:endParaRPr lang="ru-RU" sz="2000" dirty="0" smtClean="0"/>
              </a:p>
              <a:p>
                <a:pPr>
                  <a:defRPr sz="2000"/>
                </a:pPr>
                <a:r>
                  <a:rPr lang="ru-RU" sz="2000" dirty="0" smtClean="0"/>
                  <a:t>от</a:t>
                </a:r>
                <a:r>
                  <a:rPr lang="ru-RU" sz="2000" baseline="0" dirty="0" smtClean="0"/>
                  <a:t> </a:t>
                </a:r>
                <a:r>
                  <a:rPr lang="en-US" sz="2000" baseline="0" dirty="0"/>
                  <a:t>Wi-Fi-</a:t>
                </a:r>
                <a:r>
                  <a:rPr lang="ru-RU" sz="2000" baseline="0" dirty="0"/>
                  <a:t>источника</a:t>
                </a:r>
                <a:r>
                  <a:rPr lang="ru-RU" sz="2000" dirty="0"/>
                  <a:t>,</a:t>
                </a:r>
              </a:p>
              <a:p>
                <a:pPr>
                  <a:defRPr sz="2000"/>
                </a:pPr>
                <a:r>
                  <a:rPr lang="ru-RU" sz="2000" dirty="0"/>
                  <a:t> </a:t>
                </a:r>
                <a:r>
                  <a:rPr lang="ru-RU" sz="2000" dirty="0" err="1"/>
                  <a:t>усл.ед</a:t>
                </a:r>
                <a:r>
                  <a:rPr lang="ru-RU" sz="2000" dirty="0"/>
                  <a:t>.</a:t>
                </a:r>
              </a:p>
            </c:rich>
          </c:tx>
          <c:layout>
            <c:manualLayout>
              <c:xMode val="edge"/>
              <c:yMode val="edge"/>
              <c:x val="9.2268338208837848E-3"/>
              <c:y val="0.2874834042942819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27502560"/>
        <c:crosses val="autoZero"/>
        <c:crossBetween val="between"/>
      </c:valAx>
      <c:serAx>
        <c:axId val="83977784"/>
        <c:scaling>
          <c:orientation val="minMax"/>
        </c:scaling>
        <c:delete val="1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2000" dirty="0"/>
                  <a:t>Wi-Fi</a:t>
                </a:r>
                <a:r>
                  <a:rPr lang="ru-RU" sz="2000" dirty="0"/>
                  <a:t> источники</a:t>
                </a:r>
              </a:p>
            </c:rich>
          </c:tx>
          <c:layout>
            <c:manualLayout>
              <c:xMode val="edge"/>
              <c:yMode val="edge"/>
              <c:x val="0.8387564424454097"/>
              <c:y val="0.18857397644652146"/>
            </c:manualLayout>
          </c:layout>
          <c:overlay val="0"/>
        </c:title>
        <c:majorTickMark val="none"/>
        <c:minorTickMark val="none"/>
        <c:tickLblPos val="nextTo"/>
        <c:crossAx val="83977128"/>
        <c:crosses val="autoZero"/>
      </c:serAx>
    </c:plotArea>
    <c:legend>
      <c:legendPos val="r"/>
      <c:layout>
        <c:manualLayout>
          <c:xMode val="edge"/>
          <c:yMode val="edge"/>
          <c:x val="0.86490036775382362"/>
          <c:y val="0.32845841203209697"/>
          <c:w val="8.43328766931144E-2"/>
          <c:h val="0.40901659903170684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4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1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1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93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1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2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8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58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500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381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899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088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20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99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423E5-8096-4A24-A868-2BCEB9086E4B}" type="datetimeFigureOut">
              <a:rPr lang="ru-RU" smtClean="0"/>
              <a:t>09.07.2013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5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9513" y="1079158"/>
            <a:ext cx="9720648" cy="2726724"/>
          </a:xfrm>
        </p:spPr>
        <p:txBody>
          <a:bodyPr/>
          <a:lstStyle/>
          <a:p>
            <a:pPr algn="ctr"/>
            <a:r>
              <a:rPr lang="ru-RU" sz="4000" b="1" dirty="0"/>
              <a:t>НАВИГАЦИЯ ВНУТРИ ЗДАНИЙ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С </a:t>
            </a:r>
            <a:r>
              <a:rPr lang="ru-RU" sz="4000" b="1" dirty="0"/>
              <a:t>ИСПОЛЬЗОВАНИЕМ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БЕСПРОВОДНОЙ </a:t>
            </a:r>
            <a:r>
              <a:rPr lang="ru-RU" sz="4000" b="1" dirty="0"/>
              <a:t>СЕТИ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(</a:t>
            </a:r>
            <a:r>
              <a:rPr lang="ru-RU" sz="4000" b="1" dirty="0"/>
              <a:t>НА ПРИМЕРЕ КАМПУСА ВГУЭС</a:t>
            </a:r>
            <a:r>
              <a:rPr lang="ru-RU" sz="4000" b="1" dirty="0" smtClean="0"/>
              <a:t>)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0019" y="4736757"/>
            <a:ext cx="7766936" cy="897924"/>
          </a:xfrm>
        </p:spPr>
        <p:txBody>
          <a:bodyPr/>
          <a:lstStyle/>
          <a:p>
            <a:r>
              <a:rPr lang="ru-RU" dirty="0" smtClean="0"/>
              <a:t>Авторы: </a:t>
            </a:r>
            <a:r>
              <a:rPr lang="ru-RU" dirty="0" err="1" smtClean="0"/>
              <a:t>Гмарь</a:t>
            </a:r>
            <a:r>
              <a:rPr lang="ru-RU" dirty="0" smtClean="0"/>
              <a:t> Д.В., Кротенок К.И.</a:t>
            </a:r>
            <a:endParaRPr lang="en-US" dirty="0" smtClean="0"/>
          </a:p>
          <a:p>
            <a:r>
              <a:rPr lang="ru-RU" dirty="0" smtClean="0"/>
              <a:t>Докладчик:   Кротенок К.И.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34531" y="5847947"/>
            <a:ext cx="7025073" cy="7258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ФГБОУ ВПО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«</a:t>
            </a:r>
            <a:r>
              <a:rPr lang="ru-RU" dirty="0"/>
              <a:t>Владивостокский государственный университет экономики и сервиса» </a:t>
            </a:r>
            <a:endParaRPr lang="ru-RU" dirty="0" smtClean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(</a:t>
            </a:r>
            <a:r>
              <a:rPr lang="ru-RU" dirty="0"/>
              <a:t>ВГУЭС</a:t>
            </a:r>
            <a:r>
              <a:rPr lang="ru-RU" dirty="0" smtClean="0"/>
              <a:t>), 2013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930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Задача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970758" cy="4239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Разработка сервиса навигации,             реализующего функции:</a:t>
            </a:r>
          </a:p>
          <a:p>
            <a:r>
              <a:rPr lang="ru-RU" sz="2800" dirty="0" err="1" smtClean="0"/>
              <a:t>геопозиционирования</a:t>
            </a:r>
            <a:r>
              <a:rPr lang="ru-RU" sz="2800" dirty="0"/>
              <a:t>,</a:t>
            </a:r>
            <a:endParaRPr lang="ru-RU" sz="2800" dirty="0" smtClean="0"/>
          </a:p>
          <a:p>
            <a:r>
              <a:rPr lang="ru-RU" sz="2800" dirty="0" smtClean="0"/>
              <a:t>поиска мест и объектов интереса,</a:t>
            </a:r>
          </a:p>
          <a:p>
            <a:r>
              <a:rPr lang="ru-RU" sz="2800" dirty="0" smtClean="0"/>
              <a:t>поиска информации по местам интереса</a:t>
            </a:r>
            <a:r>
              <a:rPr lang="ru-RU" sz="2800" dirty="0"/>
              <a:t>,</a:t>
            </a:r>
          </a:p>
          <a:p>
            <a:r>
              <a:rPr lang="ru-RU" sz="2800" dirty="0" smtClean="0"/>
              <a:t>прокладывания маршрута и ведения по маршруту.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70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Использование беспроводной сети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046" y="1753937"/>
            <a:ext cx="3718724" cy="3451108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734998" y="2051221"/>
            <a:ext cx="5595463" cy="4232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 smtClean="0"/>
              <a:t>Позиционирование путем сравнения:</a:t>
            </a:r>
          </a:p>
          <a:p>
            <a:pPr>
              <a:buFontTx/>
              <a:buChar char="-"/>
            </a:pPr>
            <a:r>
              <a:rPr lang="ru-RU" sz="2800" dirty="0" smtClean="0"/>
              <a:t>Относительного уровня сигнала, </a:t>
            </a:r>
            <a:r>
              <a:rPr lang="ru-RU" sz="2800" dirty="0"/>
              <a:t>полученного </a:t>
            </a:r>
            <a:r>
              <a:rPr lang="ru-RU" sz="2800" dirty="0" smtClean="0"/>
              <a:t>пользователем</a:t>
            </a:r>
          </a:p>
          <a:p>
            <a:pPr>
              <a:buFontTx/>
              <a:buChar char="-"/>
            </a:pPr>
            <a:r>
              <a:rPr lang="ru-RU" sz="2800" dirty="0" smtClean="0"/>
              <a:t>И картины </a:t>
            </a:r>
            <a:r>
              <a:rPr lang="ru-RU" sz="2800" dirty="0" err="1" smtClean="0"/>
              <a:t>радиообстановки</a:t>
            </a:r>
            <a:r>
              <a:rPr lang="ru-RU" sz="2800" dirty="0" smtClean="0"/>
              <a:t> </a:t>
            </a:r>
            <a:r>
              <a:rPr lang="ru-RU" sz="2800" dirty="0"/>
              <a:t>в контрольных точках </a:t>
            </a:r>
            <a:r>
              <a:rPr lang="ru-RU" sz="2800" dirty="0" smtClean="0"/>
              <a:t>здания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2881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1136822"/>
          </a:xfrm>
        </p:spPr>
        <p:txBody>
          <a:bodyPr/>
          <a:lstStyle/>
          <a:p>
            <a:r>
              <a:rPr lang="ru-RU" b="1" dirty="0" smtClean="0"/>
              <a:t>Этапы реализации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000" y="1930398"/>
            <a:ext cx="8596668" cy="386080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Создание </a:t>
            </a:r>
            <a:r>
              <a:rPr lang="ru-RU" sz="2800" dirty="0"/>
              <a:t>мобильного </a:t>
            </a:r>
            <a:r>
              <a:rPr lang="ru-RU" sz="2800" dirty="0" smtClean="0"/>
              <a:t>приложения </a:t>
            </a:r>
            <a:r>
              <a:rPr lang="ru-RU" sz="2800" dirty="0"/>
              <a:t>для </a:t>
            </a:r>
            <a:r>
              <a:rPr lang="ru-RU" sz="2800" dirty="0" err="1"/>
              <a:t>радиобследования</a:t>
            </a:r>
            <a:r>
              <a:rPr lang="ru-RU" sz="2800" dirty="0"/>
              <a:t> эфира </a:t>
            </a:r>
            <a:r>
              <a:rPr lang="ru-RU" sz="2800" dirty="0" smtClean="0"/>
              <a:t>(</a:t>
            </a:r>
            <a:r>
              <a:rPr lang="en-US" sz="2800" dirty="0" smtClean="0"/>
              <a:t>OS Android</a:t>
            </a:r>
            <a:r>
              <a:rPr lang="ru-RU" sz="2800" dirty="0"/>
              <a:t>)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r>
              <a:rPr lang="ru-RU" sz="2800" dirty="0" smtClean="0"/>
              <a:t>Создание </a:t>
            </a:r>
            <a:r>
              <a:rPr lang="en-US" sz="2800" dirty="0" smtClean="0"/>
              <a:t>web-</a:t>
            </a:r>
            <a:r>
              <a:rPr lang="ru-RU" sz="2800" dirty="0" smtClean="0"/>
              <a:t>модуля для описания объектов навигации;</a:t>
            </a:r>
          </a:p>
          <a:p>
            <a:pPr lvl="0"/>
            <a:r>
              <a:rPr lang="ru-RU" sz="2800" dirty="0"/>
              <a:t>Создание </a:t>
            </a:r>
            <a:r>
              <a:rPr lang="en-US" sz="2800" dirty="0" smtClean="0"/>
              <a:t>web-</a:t>
            </a:r>
            <a:r>
              <a:rPr lang="ru-RU" sz="2800" dirty="0" smtClean="0"/>
              <a:t>сервиса навигации</a:t>
            </a:r>
            <a:r>
              <a:rPr lang="en-US" sz="2800" dirty="0" smtClean="0"/>
              <a:t>;</a:t>
            </a:r>
          </a:p>
          <a:p>
            <a:pPr lvl="0"/>
            <a:r>
              <a:rPr lang="ru-RU" sz="2800" dirty="0" smtClean="0"/>
              <a:t>Создание </a:t>
            </a:r>
            <a:r>
              <a:rPr lang="ru-RU" sz="2800" dirty="0"/>
              <a:t>мобильного приложения </a:t>
            </a:r>
            <a:r>
              <a:rPr lang="ru-RU" sz="2800" dirty="0" err="1" smtClean="0"/>
              <a:t>геопозиционирования</a:t>
            </a:r>
            <a:r>
              <a:rPr lang="ru-RU" sz="2800" dirty="0" smtClean="0"/>
              <a:t> и навигации.</a:t>
            </a:r>
          </a:p>
        </p:txBody>
      </p:sp>
    </p:spTree>
    <p:extLst>
      <p:ext uri="{BB962C8B-B14F-4D97-AF65-F5344CB8AC3E}">
        <p14:creationId xmlns:p14="http://schemas.microsoft.com/office/powerpoint/2010/main" val="2072790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5374"/>
            <a:ext cx="8596668" cy="1227438"/>
          </a:xfrm>
        </p:spPr>
        <p:txBody>
          <a:bodyPr/>
          <a:lstStyle/>
          <a:p>
            <a:r>
              <a:rPr lang="ru-RU" b="1" dirty="0" smtClean="0"/>
              <a:t>Логическая модель системы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43" y="1482812"/>
            <a:ext cx="10286283" cy="5016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3937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278" y="668501"/>
            <a:ext cx="8853308" cy="715107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Механизм: </a:t>
            </a:r>
            <a:r>
              <a:rPr lang="ru-RU" sz="3200" b="1" dirty="0"/>
              <a:t>	</a:t>
            </a:r>
            <a:r>
              <a:rPr lang="ru-RU" sz="3200" b="1" dirty="0" smtClean="0"/>
              <a:t>- интерполяция уровня сигнала</a:t>
            </a:r>
            <a:endParaRPr lang="ru-RU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263662" y="5251938"/>
                <a:ext cx="4952997" cy="1336432"/>
              </a:xfrm>
            </p:spPr>
            <p:txBody>
              <a:bodyPr>
                <a:noAutofit/>
              </a:bodyPr>
              <a:lstStyle/>
              <a:p>
                <a:r>
                  <a:rPr lang="en-US" sz="2000" i="1" dirty="0" err="1"/>
                  <a:t>level</a:t>
                </a:r>
                <a:r>
                  <a:rPr lang="en-US" sz="2000" i="1" baseline="-25000" dirty="0" err="1"/>
                  <a:t>k</a:t>
                </a:r>
                <a:r>
                  <a:rPr lang="en-US" sz="2000" i="1" baseline="-25000" dirty="0"/>
                  <a:t> </a:t>
                </a:r>
                <a:r>
                  <a:rPr lang="en-US" sz="2000" baseline="-25000" dirty="0"/>
                  <a:t> </a:t>
                </a:r>
                <a:r>
                  <a:rPr lang="ru-RU" sz="2000" dirty="0"/>
                  <a:t>  – уровень сигнала  в точке </a:t>
                </a:r>
                <a:r>
                  <a:rPr lang="ru-RU" sz="2000" i="1" dirty="0"/>
                  <a:t>k</a:t>
                </a:r>
                <a:r>
                  <a:rPr lang="ru-RU" sz="2000" dirty="0"/>
                  <a:t> 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b="1" i="1"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ru-RU" sz="20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ru-RU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sz="20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ru-RU" sz="2000" i="1" dirty="0"/>
                  <a:t> </a:t>
                </a:r>
                <a:r>
                  <a:rPr lang="ru-RU" sz="2000" dirty="0"/>
                  <a:t>– расстояние между вершиной </a:t>
                </a:r>
                <a:r>
                  <a:rPr lang="ru-RU" sz="2000" i="1" dirty="0"/>
                  <a:t>k</a:t>
                </a:r>
                <a:r>
                  <a:rPr lang="ru-RU" sz="2000" dirty="0"/>
                  <a:t> </a:t>
                </a:r>
                <a:r>
                  <a:rPr lang="ru-RU" sz="2000" dirty="0" smtClean="0"/>
                  <a:t> и </a:t>
                </a:r>
                <a:r>
                  <a:rPr lang="ru-RU" sz="2000" dirty="0"/>
                  <a:t>интерполируемой точкой </a:t>
                </a:r>
                <a:r>
                  <a:rPr lang="ru-RU" sz="2000" i="1" dirty="0"/>
                  <a:t>i</a:t>
                </a:r>
                <a:endParaRPr lang="ru-RU" sz="2000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63662" y="5251938"/>
                <a:ext cx="4952997" cy="1336432"/>
              </a:xfrm>
              <a:blipFill rotWithShape="1">
                <a:blip r:embed="rId2"/>
                <a:stretch>
                  <a:fillRect l="-492" t="-2740" r="-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864706" y="1864746"/>
                <a:ext cx="3434862" cy="509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sz="24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sz="24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sz="2400" i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ru-RU" sz="2400" i="1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706" y="1864746"/>
                <a:ext cx="3434862" cy="50994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956877" y="2820936"/>
                <a:ext cx="4536832" cy="1681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𝑙𝑒𝑣𝑒𝑙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1,</m:t>
                                      </m:r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𝑙𝑒𝑣𝑒𝑙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2,</m:t>
                                      </m:r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𝑙𝑒𝑣𝑒𝑙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3,</m:t>
                                      </m:r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1,</m:t>
                                      </m:r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2,</m:t>
                                      </m:r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3,</m:t>
                                      </m:r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877" y="2820936"/>
                <a:ext cx="4536832" cy="168129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Объект 2"/>
          <p:cNvSpPr txBox="1">
            <a:spLocks/>
          </p:cNvSpPr>
          <p:nvPr/>
        </p:nvSpPr>
        <p:spPr>
          <a:xfrm>
            <a:off x="527538" y="1556952"/>
            <a:ext cx="4736124" cy="881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Выбор треугольника из </a:t>
            </a:r>
            <a:r>
              <a:rPr lang="ru-RU" sz="2400" dirty="0"/>
              <a:t>массива контрольных </a:t>
            </a:r>
            <a:r>
              <a:rPr lang="ru-RU" sz="2400" dirty="0" smtClean="0"/>
              <a:t>точек:</a:t>
            </a:r>
            <a:endParaRPr lang="ru-RU" sz="2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9681277" y="1864746"/>
            <a:ext cx="691661" cy="2195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(1)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(2)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532" y="2582360"/>
            <a:ext cx="472440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762000"/>
          </a:xfrm>
        </p:spPr>
        <p:txBody>
          <a:bodyPr>
            <a:normAutofit/>
          </a:bodyPr>
          <a:lstStyle/>
          <a:p>
            <a:r>
              <a:rPr lang="ru-RU" sz="3200" b="1" dirty="0"/>
              <a:t>Механизм:   </a:t>
            </a:r>
            <a:r>
              <a:rPr lang="ru-RU" sz="3200" b="1" dirty="0" smtClean="0"/>
              <a:t>	- </a:t>
            </a:r>
            <a:r>
              <a:rPr lang="ru-RU" sz="3200" b="1" dirty="0" err="1"/>
              <a:t>геопозиционирование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023656"/>
              </p:ext>
            </p:extLst>
          </p:nvPr>
        </p:nvGraphicFramePr>
        <p:xfrm>
          <a:off x="316523" y="1570892"/>
          <a:ext cx="9624645" cy="511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656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670" y="472092"/>
            <a:ext cx="8818358" cy="716692"/>
          </a:xfrm>
        </p:spPr>
        <p:txBody>
          <a:bodyPr/>
          <a:lstStyle/>
          <a:p>
            <a:r>
              <a:rPr lang="ru-RU" b="1" dirty="0" smtClean="0"/>
              <a:t>Механизм:   - </a:t>
            </a:r>
            <a:r>
              <a:rPr lang="ru-RU" b="1" dirty="0" err="1"/>
              <a:t>геопозиционирование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39579" y="1188784"/>
                <a:ext cx="10517892" cy="526366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ru-RU" sz="2200" dirty="0" smtClean="0"/>
                  <a:t>АЛГОРИТМ:</a:t>
                </a:r>
              </a:p>
              <a:p>
                <a:pPr>
                  <a:lnSpc>
                    <a:spcPct val="125000"/>
                  </a:lnSpc>
                </a:pPr>
                <a:r>
                  <a:rPr lang="ru-RU" sz="2200" dirty="0" smtClean="0"/>
                  <a:t>1) Нахождение </a:t>
                </a:r>
                <a:r>
                  <a:rPr lang="ru-RU" sz="2200" dirty="0" err="1" smtClean="0"/>
                  <a:t>ТДмакс</a:t>
                </a:r>
                <a:r>
                  <a:rPr lang="ru-RU" sz="2200" dirty="0" smtClean="0"/>
                  <a:t>. и относительного уровня сигнала для каждой ТД в клиентском запросе;</a:t>
                </a:r>
              </a:p>
              <a:p>
                <a:pPr>
                  <a:lnSpc>
                    <a:spcPct val="125000"/>
                  </a:lnSpc>
                </a:pPr>
                <a:r>
                  <a:rPr lang="ru-RU" sz="2200" dirty="0" smtClean="0"/>
                  <a:t>2) Сопоставление с табличными значениями в базе. Суммарное значение для:</a:t>
                </a:r>
              </a:p>
              <a:p>
                <a:pPr marL="457200" lvl="1" indent="0">
                  <a:lnSpc>
                    <a:spcPct val="125000"/>
                  </a:lnSpc>
                  <a:buNone/>
                </a:pPr>
                <a:r>
                  <a:rPr lang="ru-RU" sz="2200" dirty="0" smtClean="0"/>
                  <a:t>	- взвешенное </a:t>
                </a:r>
                <a:r>
                  <a:rPr lang="el-GR" sz="2200" b="1" u="sng" dirty="0" smtClean="0"/>
                  <a:t>σ</a:t>
                </a:r>
                <a:r>
                  <a:rPr lang="ru-RU" sz="2200" dirty="0" smtClean="0"/>
                  <a:t>* абсолютных показателей уровня сигнала от ТД;</a:t>
                </a:r>
              </a:p>
              <a:p>
                <a:pPr marL="457200" lvl="1" indent="0">
                  <a:lnSpc>
                    <a:spcPct val="125000"/>
                  </a:lnSpc>
                  <a:buNone/>
                </a:pPr>
                <a:r>
                  <a:rPr lang="ru-RU" sz="2200" dirty="0" smtClean="0"/>
                  <a:t>	- </a:t>
                </a:r>
                <a:r>
                  <a:rPr lang="ru-RU" sz="2200" dirty="0"/>
                  <a:t>взвешенное </a:t>
                </a:r>
                <a:r>
                  <a:rPr lang="el-GR" sz="2200" b="1" u="sng" dirty="0"/>
                  <a:t>σ</a:t>
                </a:r>
                <a:r>
                  <a:rPr lang="ru-RU" sz="2200" dirty="0"/>
                  <a:t>* </a:t>
                </a:r>
                <a:r>
                  <a:rPr lang="ru-RU" sz="2200" dirty="0" smtClean="0"/>
                  <a:t>относительных </a:t>
                </a:r>
                <a:r>
                  <a:rPr lang="ru-RU" sz="2200" dirty="0"/>
                  <a:t>показателей уровня </a:t>
                </a:r>
                <a:r>
                  <a:rPr lang="ru-RU" sz="2200" dirty="0" smtClean="0"/>
                  <a:t>сигнала от ТД;</a:t>
                </a:r>
              </a:p>
              <a:p>
                <a:pPr>
                  <a:lnSpc>
                    <a:spcPct val="125000"/>
                  </a:lnSpc>
                </a:pPr>
                <a:r>
                  <a:rPr lang="ru-RU" sz="2200" dirty="0" smtClean="0"/>
                  <a:t>3) По точкам, для которых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ru-RU" sz="2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ru-RU" sz="22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</m:nary>
                    <m:r>
                      <a:rPr lang="ru-RU" sz="2200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ru-RU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ru-RU" sz="22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ru-RU" sz="22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</m:nary>
                        <m:r>
                          <a:rPr lang="ru-RU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𝑚𝑖𝑛</m:t>
                        </m:r>
                      </m:sub>
                    </m:sSub>
                    <m:r>
                      <a:rPr lang="ru-RU" sz="2200" b="0" i="1" smtClean="0">
                        <a:latin typeface="Cambria Math"/>
                        <a:ea typeface="Cambria Math"/>
                      </a:rPr>
                      <m:t>∗150%</m:t>
                    </m:r>
                  </m:oMath>
                </a14:m>
                <a:r>
                  <a:rPr lang="en-US" sz="2200" dirty="0" smtClean="0"/>
                  <a:t> , </a:t>
                </a:r>
                <a:r>
                  <a:rPr lang="ru-RU" sz="2200" dirty="0" smtClean="0"/>
                  <a:t>находятся координаты искомой точки как их средневзвешенное. </a:t>
                </a:r>
              </a:p>
              <a:p>
                <a:pPr marL="0" indent="0">
                  <a:lnSpc>
                    <a:spcPct val="125000"/>
                  </a:lnSpc>
                  <a:buNone/>
                </a:pPr>
                <a:r>
                  <a:rPr lang="ru-RU" sz="1600" dirty="0" smtClean="0"/>
                  <a:t>_____________</a:t>
                </a:r>
              </a:p>
              <a:p>
                <a:pPr marL="0" indent="0">
                  <a:buNone/>
                </a:pPr>
                <a:r>
                  <a:rPr lang="ru-RU" sz="1600" dirty="0"/>
                  <a:t>*</a:t>
                </a:r>
                <a:r>
                  <a:rPr lang="ru-RU" sz="1600" dirty="0" smtClean="0"/>
                  <a:t> </a:t>
                </a:r>
                <a:r>
                  <a:rPr lang="el-GR" sz="1600" dirty="0" smtClean="0"/>
                  <a:t>σ</a:t>
                </a:r>
                <a:r>
                  <a:rPr lang="ru-RU" sz="1600" dirty="0" smtClean="0"/>
                  <a:t> – среднеквадратичное отклонение,  </a:t>
                </a:r>
                <a:r>
                  <a:rPr lang="el-GR" sz="1600" dirty="0" smtClean="0"/>
                  <a:t>σ </a:t>
                </a:r>
                <a:r>
                  <a:rPr lang="ru-RU" sz="1600" dirty="0" smtClean="0"/>
                  <a:t>= √</a:t>
                </a:r>
                <a:r>
                  <a:rPr lang="en-US" sz="1600" dirty="0" smtClean="0"/>
                  <a:t>D</a:t>
                </a:r>
                <a:endParaRPr lang="ru-RU" sz="1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9579" y="1188784"/>
                <a:ext cx="10517892" cy="5263661"/>
              </a:xfrm>
              <a:blipFill rotWithShape="0">
                <a:blip r:embed="rId2"/>
                <a:stretch>
                  <a:fillRect l="-754" t="-927" r="-58" b="-5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2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91662"/>
            <a:ext cx="8596668" cy="844061"/>
          </a:xfrm>
        </p:spPr>
        <p:txBody>
          <a:bodyPr>
            <a:normAutofit/>
          </a:bodyPr>
          <a:lstStyle/>
          <a:p>
            <a:r>
              <a:rPr lang="ru-RU" b="1" dirty="0" smtClean="0"/>
              <a:t>Механизм: 		- навигация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262" y="1742173"/>
            <a:ext cx="4989996" cy="4510346"/>
          </a:xfrm>
        </p:spPr>
        <p:txBody>
          <a:bodyPr>
            <a:noAutofit/>
          </a:bodyPr>
          <a:lstStyle/>
          <a:p>
            <a:r>
              <a:rPr lang="ru-RU" sz="2200" dirty="0" smtClean="0"/>
              <a:t>ЭТАПЫ ПОДГОТОВКИ:</a:t>
            </a:r>
          </a:p>
          <a:p>
            <a:pPr>
              <a:buFontTx/>
              <a:buChar char="-"/>
            </a:pPr>
            <a:r>
              <a:rPr lang="ru-RU" sz="2200" dirty="0" smtClean="0"/>
              <a:t>Занесение объектов карты в базу;</a:t>
            </a:r>
          </a:p>
          <a:p>
            <a:pPr>
              <a:buFontTx/>
              <a:buChar char="-"/>
            </a:pPr>
            <a:r>
              <a:rPr lang="ru-RU" sz="2200" dirty="0"/>
              <a:t>Привязка объектов к точкам карты (маркировка);</a:t>
            </a:r>
          </a:p>
          <a:p>
            <a:pPr>
              <a:buFontTx/>
              <a:buChar char="-"/>
            </a:pPr>
            <a:r>
              <a:rPr lang="ru-RU" sz="2200" dirty="0" smtClean="0"/>
              <a:t>Занесение связанной информации по объектам;</a:t>
            </a:r>
          </a:p>
          <a:p>
            <a:pPr>
              <a:buFontTx/>
              <a:buChar char="-"/>
            </a:pPr>
            <a:r>
              <a:rPr lang="ru-RU" sz="2200" dirty="0" err="1" smtClean="0"/>
              <a:t>Отрисовка</a:t>
            </a:r>
            <a:r>
              <a:rPr lang="ru-RU" sz="2200" dirty="0" smtClean="0"/>
              <a:t> маршрутов</a:t>
            </a:r>
            <a:r>
              <a:rPr lang="en-US" sz="2200" dirty="0" smtClean="0"/>
              <a:t>;</a:t>
            </a:r>
            <a:endParaRPr lang="ru-RU" sz="2200" dirty="0" smtClean="0"/>
          </a:p>
          <a:p>
            <a:pPr>
              <a:buFontTx/>
              <a:buChar char="-"/>
            </a:pPr>
            <a:r>
              <a:rPr lang="ru-RU" sz="2200" dirty="0" smtClean="0"/>
              <a:t>Построение графа по маршрутам и объектам</a:t>
            </a:r>
            <a:r>
              <a:rPr lang="en-US" sz="2200" dirty="0" smtClean="0"/>
              <a:t>;</a:t>
            </a:r>
            <a:endParaRPr lang="ru-RU" sz="2200" dirty="0" smtClean="0"/>
          </a:p>
          <a:p>
            <a:pPr>
              <a:buFontTx/>
              <a:buChar char="-"/>
            </a:pPr>
            <a:r>
              <a:rPr lang="ru-RU" sz="2200" dirty="0" smtClean="0"/>
              <a:t>Реализация функции поиска кратчайшего пути</a:t>
            </a:r>
          </a:p>
          <a:p>
            <a:endParaRPr lang="ru-RU" sz="2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394258" y="1930400"/>
            <a:ext cx="0" cy="424901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/>
          <p:cNvSpPr txBox="1">
            <a:spLocks/>
          </p:cNvSpPr>
          <p:nvPr/>
        </p:nvSpPr>
        <p:spPr>
          <a:xfrm>
            <a:off x="6054290" y="2160589"/>
            <a:ext cx="3542097" cy="4091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ПОЛУЧЕННЫЙ ФУНКЦИОНАЛ:</a:t>
            </a:r>
          </a:p>
          <a:p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 Поиск мест интереса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 Поиск информации по местам интер</a:t>
            </a:r>
            <a:r>
              <a:rPr lang="ru-RU" sz="2400" dirty="0"/>
              <a:t>е</a:t>
            </a:r>
            <a:r>
              <a:rPr lang="ru-RU" sz="2400" dirty="0" smtClean="0"/>
              <a:t>са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 Прокладка маршрута между объектами.</a:t>
            </a:r>
          </a:p>
          <a:p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5285907" y="3821576"/>
            <a:ext cx="370703" cy="423165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998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1320800"/>
          </a:xfrm>
        </p:spPr>
        <p:txBody>
          <a:bodyPr/>
          <a:lstStyle/>
          <a:p>
            <a:r>
              <a:rPr lang="ru-RU" b="1" dirty="0"/>
              <a:t>Демонстрация работы системы: главная страница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8" y="1689323"/>
            <a:ext cx="9313559" cy="4900343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407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271" y="271849"/>
            <a:ext cx="8596668" cy="1320800"/>
          </a:xfrm>
        </p:spPr>
        <p:txBody>
          <a:bodyPr/>
          <a:lstStyle/>
          <a:p>
            <a:r>
              <a:rPr lang="ru-RU" b="1" dirty="0"/>
              <a:t>Демонстрация работы системы: </a:t>
            </a:r>
            <a:r>
              <a:rPr lang="ru-RU" b="1" dirty="0" err="1" smtClean="0"/>
              <a:t>геопозиционирование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417" y="1713470"/>
            <a:ext cx="9262793" cy="48664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00546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62465"/>
            <a:ext cx="8596668" cy="1320800"/>
          </a:xfrm>
        </p:spPr>
        <p:txBody>
          <a:bodyPr/>
          <a:lstStyle/>
          <a:p>
            <a:r>
              <a:rPr lang="ru-RU" b="1" dirty="0"/>
              <a:t>Демонстрация работы системы:    прокладывание маршрута, п.1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407" y="2015097"/>
            <a:ext cx="9615328" cy="45257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598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2995"/>
            <a:ext cx="8596668" cy="1485556"/>
          </a:xfrm>
        </p:spPr>
        <p:txBody>
          <a:bodyPr/>
          <a:lstStyle/>
          <a:p>
            <a:r>
              <a:rPr lang="ru-RU" b="1" dirty="0"/>
              <a:t>Демонстрация работы системы: </a:t>
            </a:r>
            <a:r>
              <a:rPr lang="ru-RU" b="1" dirty="0" smtClean="0"/>
              <a:t>   прокладывание маршрута, </a:t>
            </a:r>
            <a:r>
              <a:rPr lang="ru-RU" b="1" dirty="0" smtClean="0"/>
              <a:t>п.</a:t>
            </a:r>
            <a:r>
              <a:rPr lang="en-US" b="1" dirty="0" smtClean="0"/>
              <a:t>2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89" y="1784114"/>
            <a:ext cx="9202354" cy="483464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132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145" y="2809102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761469" y="3786554"/>
            <a:ext cx="6047207" cy="2715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ru-RU" sz="2000" u="sng" dirty="0" smtClean="0"/>
              <a:t>Докладчик :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2000" dirty="0" smtClean="0"/>
              <a:t>	</a:t>
            </a:r>
            <a:r>
              <a:rPr lang="ru-RU" sz="2000" dirty="0" smtClean="0"/>
              <a:t>Кротенок Ксения,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2000" dirty="0" smtClean="0"/>
              <a:t>	</a:t>
            </a:r>
            <a:r>
              <a:rPr lang="ru-RU" sz="2000" dirty="0" smtClean="0"/>
              <a:t>ведущий программист</a:t>
            </a:r>
            <a:r>
              <a:rPr lang="en-US" sz="2000" dirty="0" smtClean="0"/>
              <a:t> </a:t>
            </a:r>
            <a:r>
              <a:rPr lang="ru-RU" sz="2000" dirty="0" smtClean="0"/>
              <a:t>отдела разработки и 	администрирования КИС, ВГУЭС</a:t>
            </a:r>
            <a:r>
              <a:rPr lang="en-US" sz="2000" dirty="0" smtClean="0"/>
              <a:t>,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2000" dirty="0" smtClean="0"/>
              <a:t>	Kseniya.Krotenok@vvsu.ru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7" y="290511"/>
            <a:ext cx="6762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3161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75B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1234</TotalTime>
  <Words>295</Words>
  <Application>Microsoft Office PowerPoint</Application>
  <PresentationFormat>Широкоэкранный</PresentationFormat>
  <Paragraphs>71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Cambria Math</vt:lpstr>
      <vt:lpstr>Trebuchet MS</vt:lpstr>
      <vt:lpstr>Wingdings 3</vt:lpstr>
      <vt:lpstr>Грань</vt:lpstr>
      <vt:lpstr>НАВИГАЦИЯ ВНУТРИ ЗДАНИЙ  С ИСПОЛЬЗОВАНИЕМ  БЕСПРОВОДНОЙ СЕТИ  (НА ПРИМЕРЕ КАМПУСА ВГУЭС)</vt:lpstr>
      <vt:lpstr>Задача проекта</vt:lpstr>
      <vt:lpstr>Использование беспроводной сети</vt:lpstr>
      <vt:lpstr>Этапы реализации проекта</vt:lpstr>
      <vt:lpstr>Логическая модель системы</vt:lpstr>
      <vt:lpstr>Механизм:  - интерполяция уровня сигнала</vt:lpstr>
      <vt:lpstr>Механизм:    - геопозиционирование</vt:lpstr>
      <vt:lpstr>Механизм:   - геопозиционирование</vt:lpstr>
      <vt:lpstr>Механизм:   - навигация</vt:lpstr>
      <vt:lpstr>Демонстрация работы системы: главная страница</vt:lpstr>
      <vt:lpstr>Демонстрация работы системы: геопозиционирование</vt:lpstr>
      <vt:lpstr>Демонстрация работы системы:    прокладывание маршрута, п.1</vt:lpstr>
      <vt:lpstr>Демонстрация работы системы:    прокладывание маршрута, п.2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НАВИГАЦИЯ ВНУТРИ ЗДАНИЙ  С ИСПОЛЬЗОВАНИЕМ  БЕСПРОВОДНОЙ СЕТИ  (НА ПРИМЕРЕ КАМПУСА ВГУЭС)</dc:title>
  <dc:creator>Кротенок Ксения</dc:creator>
  <cp:lastModifiedBy>Кротенок Ксения</cp:lastModifiedBy>
  <cp:revision>62</cp:revision>
  <dcterms:created xsi:type="dcterms:W3CDTF">2013-05-28T23:03:16Z</dcterms:created>
  <dcterms:modified xsi:type="dcterms:W3CDTF">2013-07-09T07:49:14Z</dcterms:modified>
</cp:coreProperties>
</file>