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D347-DF63-40F8-B5F4-82056E927F0F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2C233-C77A-4F8A-B2B9-E49402E8293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D347-DF63-40F8-B5F4-82056E927F0F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2C233-C77A-4F8A-B2B9-E49402E829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D347-DF63-40F8-B5F4-82056E927F0F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2C233-C77A-4F8A-B2B9-E49402E8293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D347-DF63-40F8-B5F4-82056E927F0F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2C233-C77A-4F8A-B2B9-E49402E829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D347-DF63-40F8-B5F4-82056E927F0F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2C233-C77A-4F8A-B2B9-E49402E8293A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D347-DF63-40F8-B5F4-82056E927F0F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2C233-C77A-4F8A-B2B9-E49402E829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D347-DF63-40F8-B5F4-82056E927F0F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2C233-C77A-4F8A-B2B9-E49402E829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D347-DF63-40F8-B5F4-82056E927F0F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2C233-C77A-4F8A-B2B9-E49402E8293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D347-DF63-40F8-B5F4-82056E927F0F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2C233-C77A-4F8A-B2B9-E49402E829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D347-DF63-40F8-B5F4-82056E927F0F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2C233-C77A-4F8A-B2B9-E49402E829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D347-DF63-40F8-B5F4-82056E927F0F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2C233-C77A-4F8A-B2B9-E49402E829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6B4D347-DF63-40F8-B5F4-82056E927F0F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132C233-C77A-4F8A-B2B9-E49402E8293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780928"/>
            <a:ext cx="8352928" cy="1872208"/>
          </a:xfrm>
        </p:spPr>
        <p:txBody>
          <a:bodyPr/>
          <a:lstStyle/>
          <a:p>
            <a:r>
              <a:rPr lang="ru-RU" sz="2800" dirty="0"/>
              <a:t>Перспективы экономического развития России в Тихоокеанском регионе, выявленные на основании функционирования Зоны свободной торговли </a:t>
            </a:r>
            <a:r>
              <a:rPr lang="ru-RU" sz="2800" dirty="0" smtClean="0"/>
              <a:t>СНГ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0" y="5140037"/>
            <a:ext cx="6858000" cy="990600"/>
          </a:xfrm>
        </p:spPr>
        <p:txBody>
          <a:bodyPr/>
          <a:lstStyle/>
          <a:p>
            <a:r>
              <a:rPr lang="ru-RU" dirty="0" err="1" smtClean="0"/>
              <a:t>Дибаева</a:t>
            </a:r>
            <a:r>
              <a:rPr lang="ru-RU" dirty="0" smtClean="0"/>
              <a:t> София Евгеньевна БЮП -15-01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003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4077072"/>
            <a:ext cx="2520280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Л</a:t>
            </a:r>
            <a:r>
              <a:rPr lang="ru-RU" b="1" dirty="0" smtClean="0">
                <a:solidFill>
                  <a:schemeClr val="tx1"/>
                </a:solidFill>
              </a:rPr>
              <a:t>ьготы по федеральным налогам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-387424"/>
            <a:ext cx="6781800" cy="16002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Особые условия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96136" y="4077072"/>
            <a:ext cx="2448272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Размещение товаров без уплаты таможенных пошлин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87824" y="1916832"/>
            <a:ext cx="3456384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Резиденты Свободного порта не подвергаются обычному  таможенному  контролю  и  налогообложению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8" name="Прямая со стрелкой 7"/>
          <p:cNvCxnSpPr>
            <a:stCxn id="7" idx="2"/>
            <a:endCxn id="4" idx="0"/>
          </p:cNvCxnSpPr>
          <p:nvPr/>
        </p:nvCxnSpPr>
        <p:spPr>
          <a:xfrm flipH="1">
            <a:off x="2375756" y="3284984"/>
            <a:ext cx="234026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7" idx="2"/>
            <a:endCxn id="6" idx="0"/>
          </p:cNvCxnSpPr>
          <p:nvPr/>
        </p:nvCxnSpPr>
        <p:spPr>
          <a:xfrm>
            <a:off x="4716016" y="3284984"/>
            <a:ext cx="2304256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349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179512" y="2636912"/>
            <a:ext cx="3657600" cy="639763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Для чего нужен Свободный порт Владивосток?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60032" y="836712"/>
            <a:ext cx="2808312" cy="1152128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Развитие международной торговли с государствами Азиатско-Тихоокеанского региона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60032" y="2380730"/>
            <a:ext cx="2808312" cy="1152128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</a:t>
            </a:r>
            <a:r>
              <a:rPr lang="ru-RU" dirty="0" smtClean="0">
                <a:solidFill>
                  <a:schemeClr val="tx1"/>
                </a:solidFill>
              </a:rPr>
              <a:t>скорение социально-экономического развития Дальнего Востока России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60032" y="3789040"/>
            <a:ext cx="2808312" cy="126353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</a:t>
            </a:r>
            <a:r>
              <a:rPr lang="ru-RU" dirty="0" smtClean="0">
                <a:solidFill>
                  <a:schemeClr val="tx1"/>
                </a:solidFill>
              </a:rPr>
              <a:t>величение иностранных              инвестиций, вкладываемых в Дальний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>
            <a:stCxn id="5" idx="3"/>
            <a:endCxn id="9" idx="1"/>
          </p:cNvCxnSpPr>
          <p:nvPr/>
        </p:nvCxnSpPr>
        <p:spPr>
          <a:xfrm flipV="1">
            <a:off x="3837112" y="1412776"/>
            <a:ext cx="1022920" cy="15440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3"/>
            <a:endCxn id="10" idx="1"/>
          </p:cNvCxnSpPr>
          <p:nvPr/>
        </p:nvCxnSpPr>
        <p:spPr>
          <a:xfrm>
            <a:off x="3837112" y="2956794"/>
            <a:ext cx="10229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3"/>
            <a:endCxn id="11" idx="1"/>
          </p:cNvCxnSpPr>
          <p:nvPr/>
        </p:nvCxnSpPr>
        <p:spPr>
          <a:xfrm>
            <a:off x="3837112" y="2956794"/>
            <a:ext cx="1022920" cy="14640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00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331640" y="404664"/>
            <a:ext cx="6781800" cy="1600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Россия </a:t>
            </a:r>
            <a:r>
              <a:rPr lang="ru-RU" sz="3200" dirty="0"/>
              <a:t>состоит в Зоне свободной торговли </a:t>
            </a:r>
            <a:r>
              <a:rPr lang="ru-RU" sz="3200" dirty="0" smtClean="0"/>
              <a:t>со странами СНГ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827584" y="1484784"/>
            <a:ext cx="7543800" cy="3886200"/>
          </a:xfrm>
        </p:spPr>
        <p:txBody>
          <a:bodyPr/>
          <a:lstStyle/>
          <a:p>
            <a:r>
              <a:rPr lang="ru-RU" dirty="0"/>
              <a:t>Армения, </a:t>
            </a:r>
            <a:endParaRPr lang="ru-RU" dirty="0" smtClean="0"/>
          </a:p>
          <a:p>
            <a:r>
              <a:rPr lang="ru-RU" dirty="0" smtClean="0"/>
              <a:t>Белоруссия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Казахстан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Киргизия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Молдавия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Таджикистан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Узбекистан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132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43808" y="836712"/>
            <a:ext cx="3024336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Казахстан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8" name="Объект 17"/>
          <p:cNvSpPr>
            <a:spLocks noGrp="1"/>
          </p:cNvSpPr>
          <p:nvPr>
            <p:ph sz="half" idx="1"/>
          </p:nvPr>
        </p:nvSpPr>
        <p:spPr>
          <a:xfrm>
            <a:off x="1015008" y="1916832"/>
            <a:ext cx="6221288" cy="3767328"/>
          </a:xfrm>
        </p:spPr>
        <p:txBody>
          <a:bodyPr/>
          <a:lstStyle/>
          <a:p>
            <a:r>
              <a:rPr lang="ru-RU" dirty="0"/>
              <a:t>Низкий внешний товарооборот;</a:t>
            </a:r>
          </a:p>
          <a:p>
            <a:r>
              <a:rPr lang="ru-RU" dirty="0"/>
              <a:t>Отсутствие </a:t>
            </a:r>
            <a:r>
              <a:rPr lang="ru-RU" dirty="0" smtClean="0"/>
              <a:t>конкурентного </a:t>
            </a:r>
            <a:r>
              <a:rPr lang="ru-RU" dirty="0" smtClean="0"/>
              <a:t>товара;</a:t>
            </a:r>
          </a:p>
          <a:p>
            <a:r>
              <a:rPr lang="ru-RU" dirty="0" smtClean="0"/>
              <a:t>Неразвитая рыночная инфраструктура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42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420888"/>
            <a:ext cx="7543800" cy="3886200"/>
          </a:xfrm>
        </p:spPr>
        <p:txBody>
          <a:bodyPr/>
          <a:lstStyle/>
          <a:p>
            <a:r>
              <a:rPr lang="ru-RU" dirty="0"/>
              <a:t>Инвестирование </a:t>
            </a:r>
            <a:r>
              <a:rPr lang="ru-RU" dirty="0" smtClean="0"/>
              <a:t>Россией </a:t>
            </a:r>
            <a:r>
              <a:rPr lang="ru-RU" dirty="0"/>
              <a:t>энергетики, металлургии, банковского и страхового </a:t>
            </a:r>
            <a:r>
              <a:rPr lang="ru-RU" dirty="0" smtClean="0"/>
              <a:t>секторов Армении;</a:t>
            </a:r>
          </a:p>
          <a:p>
            <a:r>
              <a:rPr lang="ru-RU" dirty="0" smtClean="0"/>
              <a:t>Уменьшение внешнеторгового товарооборота Армении со странами СНГ;</a:t>
            </a:r>
          </a:p>
          <a:p>
            <a:r>
              <a:rPr lang="ru-RU" dirty="0" smtClean="0"/>
              <a:t>Ухудшение политических отношений России и Армении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601064"/>
            <a:ext cx="3096344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Армения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4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84784"/>
            <a:ext cx="7543800" cy="3886200"/>
          </a:xfrm>
        </p:spPr>
        <p:txBody>
          <a:bodyPr/>
          <a:lstStyle/>
          <a:p>
            <a:r>
              <a:rPr lang="ru-RU" dirty="0" smtClean="0"/>
              <a:t>Российских </a:t>
            </a:r>
            <a:r>
              <a:rPr lang="ru-RU" dirty="0"/>
              <a:t>инвесторов в Беларуси привлекают строительство, туризм и ресторанный </a:t>
            </a:r>
            <a:r>
              <a:rPr lang="ru-RU" dirty="0" smtClean="0"/>
              <a:t>бизнес;</a:t>
            </a:r>
          </a:p>
          <a:p>
            <a:r>
              <a:rPr lang="ru-RU" dirty="0" smtClean="0"/>
              <a:t>Политическое сотрудничество;</a:t>
            </a:r>
          </a:p>
          <a:p>
            <a:r>
              <a:rPr lang="ru-RU" dirty="0" smtClean="0"/>
              <a:t>Белорусские производители могут составить серьёзную конкуренцию российским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31840" y="600886"/>
            <a:ext cx="2592288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Беларусь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41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84784"/>
            <a:ext cx="7543800" cy="3886200"/>
          </a:xfrm>
        </p:spPr>
        <p:txBody>
          <a:bodyPr/>
          <a:lstStyle/>
          <a:p>
            <a:r>
              <a:rPr lang="ru-RU" dirty="0" smtClean="0"/>
              <a:t>Отрицательный инвестиционный климат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Отсутствие заинтересованности российских инвесторов во вложениях в киргизский рынок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602579"/>
            <a:ext cx="2664296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Киргизия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80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603448"/>
            <a:ext cx="9144000" cy="1600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Сферы интересов стран Тихоокеанского региона</a:t>
            </a:r>
            <a:endParaRPr lang="ru-RU" sz="32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251520" y="1700808"/>
            <a:ext cx="3657600" cy="3767328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Япония</a:t>
            </a:r>
          </a:p>
          <a:p>
            <a:endParaRPr lang="ru-RU" sz="4000" b="1" dirty="0" smtClean="0"/>
          </a:p>
          <a:p>
            <a:r>
              <a:rPr lang="ru-RU" sz="4000" b="1" dirty="0" smtClean="0"/>
              <a:t>Китай</a:t>
            </a:r>
          </a:p>
          <a:p>
            <a:endParaRPr lang="ru-RU" sz="4000" b="1" dirty="0" smtClean="0"/>
          </a:p>
          <a:p>
            <a:r>
              <a:rPr lang="ru-RU" sz="4000" b="1" dirty="0" smtClean="0"/>
              <a:t>Корея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987646" y="4797152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Ж</a:t>
            </a:r>
            <a:r>
              <a:rPr lang="ru-RU" sz="2400" dirty="0" smtClean="0"/>
              <a:t>ивотноводство и растениеводство, </a:t>
            </a:r>
            <a:r>
              <a:rPr lang="ru-RU" sz="2400" dirty="0" err="1" smtClean="0"/>
              <a:t>аквакультура</a:t>
            </a:r>
            <a:r>
              <a:rPr lang="ru-RU" sz="2400" dirty="0" smtClean="0"/>
              <a:t> и транспортно-логистическое направление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987646" y="1196752"/>
            <a:ext cx="6310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Т</a:t>
            </a:r>
            <a:r>
              <a:rPr lang="ru-RU" sz="2400" dirty="0" smtClean="0"/>
              <a:t>опливно-энергетический комплекс: нефтегазовые и угольные совместные проекты; совершенствование транспортной инфраструктуры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987646" y="2996952"/>
            <a:ext cx="59766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Предприятия, производящие строительные материалы, строительство мостов, совершенствование транспортной инфраструктуры</a:t>
            </a:r>
            <a:endParaRPr lang="ru-RU" sz="24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2483768" y="2046153"/>
            <a:ext cx="50387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2483768" y="3505649"/>
            <a:ext cx="50387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2483768" y="5048292"/>
            <a:ext cx="50387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5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128792" cy="1600200"/>
          </a:xfrm>
        </p:spPr>
        <p:txBody>
          <a:bodyPr>
            <a:normAutofit/>
          </a:bodyPr>
          <a:lstStyle/>
          <a:p>
            <a:r>
              <a:rPr lang="ru-RU" dirty="0" smtClean="0"/>
              <a:t>Двусторонняя выгода: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55576" y="1988840"/>
            <a:ext cx="7543800" cy="3886200"/>
          </a:xfrm>
        </p:spPr>
        <p:txBody>
          <a:bodyPr/>
          <a:lstStyle/>
          <a:p>
            <a:r>
              <a:rPr lang="ru-RU" dirty="0"/>
              <a:t>Тихоокеанский регион открывает для России новые выгодные инвестиционные проекты, а недостаточно экономически развитый сегодня Дальний восток обладает высоким потенциалом, в том числе из-за геополитического положения, и является привлекательным для иностранных инвесторов</a:t>
            </a:r>
          </a:p>
        </p:txBody>
      </p:sp>
    </p:spTree>
    <p:extLst>
      <p:ext uri="{BB962C8B-B14F-4D97-AF65-F5344CB8AC3E}">
        <p14:creationId xmlns:p14="http://schemas.microsoft.com/office/powerpoint/2010/main" val="6319844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27584" y="3284984"/>
            <a:ext cx="7848872" cy="1524000"/>
          </a:xfrm>
        </p:spPr>
        <p:txBody>
          <a:bodyPr/>
          <a:lstStyle/>
          <a:p>
            <a:r>
              <a:rPr lang="ru-RU" sz="6000" dirty="0" smtClean="0"/>
              <a:t>Спасибо за внимание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02278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193</TotalTime>
  <Words>248</Words>
  <Application>Microsoft Office PowerPoint</Application>
  <PresentationFormat>Экран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NewsPrint</vt:lpstr>
      <vt:lpstr>Перспективы экономического развития России в Тихоокеанском регионе, выявленные на основании функционирования Зоны свободной торговли СНГ</vt:lpstr>
      <vt:lpstr>Особые условия</vt:lpstr>
      <vt:lpstr>Презентация PowerPoint</vt:lpstr>
      <vt:lpstr>Россия состоит в Зоне свободной торговли со странами СНГ </vt:lpstr>
      <vt:lpstr>Презентация PowerPoint</vt:lpstr>
      <vt:lpstr>Презентация PowerPoint</vt:lpstr>
      <vt:lpstr>Презентация PowerPoint</vt:lpstr>
      <vt:lpstr>Презентация PowerPoint</vt:lpstr>
      <vt:lpstr>Сферы интересов стран Тихоокеанского региона</vt:lpstr>
      <vt:lpstr>Двусторонняя выгода: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Перспективы экономического развития России в Тихоокеанском регионе, выявленные на основании функционирования Зоны свободной торговли СНГ</dc:title>
  <dc:creator>София</dc:creator>
  <cp:lastModifiedBy>София</cp:lastModifiedBy>
  <cp:revision>13</cp:revision>
  <dcterms:created xsi:type="dcterms:W3CDTF">2016-04-23T06:16:31Z</dcterms:created>
  <dcterms:modified xsi:type="dcterms:W3CDTF">2016-04-28T23:20:12Z</dcterms:modified>
</cp:coreProperties>
</file>