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media/image25.jpg" ContentType="image/png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10" r:id="rId1"/>
  </p:sldMasterIdLst>
  <p:sldIdLst>
    <p:sldId id="256" r:id="rId2"/>
    <p:sldId id="278" r:id="rId3"/>
    <p:sldId id="282" r:id="rId4"/>
    <p:sldId id="292" r:id="rId5"/>
    <p:sldId id="294" r:id="rId6"/>
    <p:sldId id="295" r:id="rId7"/>
    <p:sldId id="258" r:id="rId8"/>
    <p:sldId id="257" r:id="rId9"/>
    <p:sldId id="260" r:id="rId10"/>
    <p:sldId id="296" r:id="rId11"/>
    <p:sldId id="284" r:id="rId12"/>
    <p:sldId id="267" r:id="rId13"/>
    <p:sldId id="297" r:id="rId14"/>
    <p:sldId id="290" r:id="rId15"/>
    <p:sldId id="269" r:id="rId16"/>
    <p:sldId id="299" r:id="rId17"/>
    <p:sldId id="298" r:id="rId18"/>
    <p:sldId id="301" r:id="rId19"/>
    <p:sldId id="274" r:id="rId20"/>
    <p:sldId id="275" r:id="rId21"/>
  </p:sldIdLst>
  <p:sldSz cx="12192000" cy="6858000"/>
  <p:notesSz cx="6858000" cy="9144000"/>
  <p:custDataLst>
    <p:tags r:id="rId22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АННА НИКУЛИНА" initials="АН" lastIdx="0" clrIdx="0">
    <p:extLst>
      <p:ext uri="{19B8F6BF-5375-455C-9EA6-DF929625EA0E}">
        <p15:presenceInfo xmlns:p15="http://schemas.microsoft.com/office/powerpoint/2012/main" userId="0ecc2d59fa592e26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gs" Target="tags/tag1.xml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1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r>
              <a:rPr lang="en-US" sz="2400" b="0" dirty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PNG</a:t>
            </a:r>
            <a:r>
              <a:rPr lang="ru-RU" sz="2400" b="0" dirty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Калифорнии </a:t>
            </a:r>
            <a:r>
              <a:rPr lang="ru-RU" sz="2400" b="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учетом </a:t>
            </a:r>
            <a:r>
              <a:rPr lang="ru-RU" sz="2400" b="0" dirty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деятельности СПЛА </a:t>
            </a:r>
            <a:endParaRPr lang="ru-RU" sz="2400" b="0" dirty="0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layout>
        <c:manualLayout>
          <c:xMode val="edge"/>
          <c:yMode val="edge"/>
          <c:x val="0.16915341435206155"/>
          <c:y val="2.277123213792514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1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0.1049080629627179"/>
          <c:y val="0.2444939689398031"/>
          <c:w val="0.8515517378509504"/>
          <c:h val="0.4788226129268088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PNG в млрд.руб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hade val="65000"/>
                    <a:shade val="51000"/>
                    <a:satMod val="130000"/>
                  </a:schemeClr>
                </a:gs>
                <a:gs pos="80000">
                  <a:schemeClr val="accent1">
                    <a:shade val="65000"/>
                    <a:shade val="93000"/>
                    <a:satMod val="130000"/>
                  </a:schemeClr>
                </a:gs>
                <a:gs pos="100000">
                  <a:schemeClr val="accent1">
                    <a:shade val="65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2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Лист1!$A$2:$A$5</c:f>
              <c:numCache>
                <c:formatCode>General</c:formatCode>
                <c:ptCount val="4"/>
                <c:pt idx="0">
                  <c:v>2000</c:v>
                </c:pt>
                <c:pt idx="1">
                  <c:v>2005</c:v>
                </c:pt>
                <c:pt idx="2">
                  <c:v>2015</c:v>
                </c:pt>
              </c:numCache>
            </c:num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1152.0600000000002</c:v>
                </c:pt>
                <c:pt idx="1">
                  <c:v>1610.22</c:v>
                </c:pt>
                <c:pt idx="2">
                  <c:v>2380.56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Столбец1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hade val="51000"/>
                    <a:satMod val="130000"/>
                  </a:schemeClr>
                </a:gs>
                <a:gs pos="80000">
                  <a:schemeClr val="accent1">
                    <a:shade val="93000"/>
                    <a:satMod val="130000"/>
                  </a:schemeClr>
                </a:gs>
                <a:gs pos="100000">
                  <a:schemeClr val="accent1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Лист1!$A$2:$A$5</c:f>
              <c:numCache>
                <c:formatCode>General</c:formatCode>
                <c:ptCount val="4"/>
                <c:pt idx="0">
                  <c:v>2000</c:v>
                </c:pt>
                <c:pt idx="1">
                  <c:v>2005</c:v>
                </c:pt>
                <c:pt idx="2">
                  <c:v>2015</c:v>
                </c:pt>
              </c:numCache>
            </c:numRef>
          </c:cat>
          <c:val>
            <c:numRef>
              <c:f>Лист1!$C$2:$C$5</c:f>
              <c:numCache>
                <c:formatCode>General</c:formatCode>
                <c:ptCount val="4"/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Столбец2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tint val="65000"/>
                    <a:shade val="51000"/>
                    <a:satMod val="130000"/>
                  </a:schemeClr>
                </a:gs>
                <a:gs pos="80000">
                  <a:schemeClr val="accent1">
                    <a:tint val="65000"/>
                    <a:shade val="93000"/>
                    <a:satMod val="130000"/>
                  </a:schemeClr>
                </a:gs>
                <a:gs pos="100000">
                  <a:schemeClr val="accent1">
                    <a:tint val="65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Лист1!$A$2:$A$5</c:f>
              <c:numCache>
                <c:formatCode>General</c:formatCode>
                <c:ptCount val="4"/>
                <c:pt idx="0">
                  <c:v>2000</c:v>
                </c:pt>
                <c:pt idx="1">
                  <c:v>2005</c:v>
                </c:pt>
                <c:pt idx="2">
                  <c:v>2015</c:v>
                </c:pt>
              </c:numCache>
            </c:numRef>
          </c:cat>
          <c:val>
            <c:numRef>
              <c:f>Лист1!$D$2:$D$5</c:f>
              <c:numCache>
                <c:formatCode>General</c:formatCode>
                <c:ptCount val="4"/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24"/>
        <c:axId val="174073816"/>
        <c:axId val="174072640"/>
      </c:barChart>
      <c:catAx>
        <c:axId val="1740738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2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74072640"/>
        <c:crosses val="autoZero"/>
        <c:auto val="1"/>
        <c:lblAlgn val="ctr"/>
        <c:lblOffset val="100"/>
        <c:noMultiLvlLbl val="0"/>
      </c:catAx>
      <c:valAx>
        <c:axId val="1740726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2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2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740738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2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</c:legendEntry>
      <c:legendEntry>
        <c:idx val="1"/>
        <c:delete val="1"/>
      </c:legendEntry>
      <c:legendEntry>
        <c:idx val="2"/>
        <c:delete val="1"/>
      </c:legendEntry>
      <c:layout>
        <c:manualLayout>
          <c:xMode val="edge"/>
          <c:yMode val="edge"/>
          <c:x val="7.5596809709431764E-2"/>
          <c:y val="0.87161350289144057"/>
          <c:w val="0.80604980653744529"/>
          <c:h val="0.1270171520266282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2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1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r>
              <a:rPr lang="ru-RU" sz="2400" b="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ВРП ПК с учетом создания СПВ 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1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0.1049080629627179"/>
          <c:y val="0.2444939689398031"/>
          <c:w val="0.8515517378509504"/>
          <c:h val="0.4788226129268088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ВРП в млрд.руб.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hade val="65000"/>
                    <a:shade val="51000"/>
                    <a:satMod val="130000"/>
                  </a:schemeClr>
                </a:gs>
                <a:gs pos="80000">
                  <a:schemeClr val="accent1">
                    <a:shade val="65000"/>
                    <a:shade val="93000"/>
                    <a:satMod val="130000"/>
                  </a:schemeClr>
                </a:gs>
                <a:gs pos="100000">
                  <a:schemeClr val="accent1">
                    <a:shade val="65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2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Лист1!$A$2:$A$5</c:f>
              <c:numCache>
                <c:formatCode>General</c:formatCode>
                <c:ptCount val="4"/>
                <c:pt idx="0">
                  <c:v>2021</c:v>
                </c:pt>
                <c:pt idx="1">
                  <c:v>2025</c:v>
                </c:pt>
                <c:pt idx="2">
                  <c:v>2034</c:v>
                </c:pt>
              </c:numCache>
            </c:num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1106</c:v>
                </c:pt>
                <c:pt idx="1">
                  <c:v>1402.1</c:v>
                </c:pt>
                <c:pt idx="2">
                  <c:v>2157.6999999999998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Столбец1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hade val="51000"/>
                    <a:satMod val="130000"/>
                  </a:schemeClr>
                </a:gs>
                <a:gs pos="80000">
                  <a:schemeClr val="accent1">
                    <a:shade val="93000"/>
                    <a:satMod val="130000"/>
                  </a:schemeClr>
                </a:gs>
                <a:gs pos="100000">
                  <a:schemeClr val="accent1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Лист1!$A$2:$A$5</c:f>
              <c:numCache>
                <c:formatCode>General</c:formatCode>
                <c:ptCount val="4"/>
                <c:pt idx="0">
                  <c:v>2021</c:v>
                </c:pt>
                <c:pt idx="1">
                  <c:v>2025</c:v>
                </c:pt>
                <c:pt idx="2">
                  <c:v>2034</c:v>
                </c:pt>
              </c:numCache>
            </c:numRef>
          </c:cat>
          <c:val>
            <c:numRef>
              <c:f>Лист1!$C$2:$C$5</c:f>
              <c:numCache>
                <c:formatCode>General</c:formatCode>
                <c:ptCount val="4"/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Столбец2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tint val="65000"/>
                    <a:shade val="51000"/>
                    <a:satMod val="130000"/>
                  </a:schemeClr>
                </a:gs>
                <a:gs pos="80000">
                  <a:schemeClr val="accent1">
                    <a:tint val="65000"/>
                    <a:shade val="93000"/>
                    <a:satMod val="130000"/>
                  </a:schemeClr>
                </a:gs>
                <a:gs pos="100000">
                  <a:schemeClr val="accent1">
                    <a:tint val="65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Лист1!$A$2:$A$5</c:f>
              <c:numCache>
                <c:formatCode>General</c:formatCode>
                <c:ptCount val="4"/>
                <c:pt idx="0">
                  <c:v>2021</c:v>
                </c:pt>
                <c:pt idx="1">
                  <c:v>2025</c:v>
                </c:pt>
                <c:pt idx="2">
                  <c:v>2034</c:v>
                </c:pt>
              </c:numCache>
            </c:numRef>
          </c:cat>
          <c:val>
            <c:numRef>
              <c:f>Лист1!$D$2:$D$5</c:f>
              <c:numCache>
                <c:formatCode>General</c:formatCode>
                <c:ptCount val="4"/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24"/>
        <c:axId val="174073424"/>
        <c:axId val="138586728"/>
      </c:barChart>
      <c:catAx>
        <c:axId val="1740734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2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38586728"/>
        <c:crosses val="autoZero"/>
        <c:auto val="1"/>
        <c:lblAlgn val="ctr"/>
        <c:lblOffset val="100"/>
        <c:noMultiLvlLbl val="0"/>
      </c:catAx>
      <c:valAx>
        <c:axId val="1385867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2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2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740734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2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</c:legendEntry>
      <c:legendEntry>
        <c:idx val="1"/>
        <c:delete val="1"/>
      </c:legendEntry>
      <c:legendEntry>
        <c:idx val="2"/>
        <c:delete val="1"/>
      </c:legendEntry>
      <c:layout>
        <c:manualLayout>
          <c:xMode val="edge"/>
          <c:yMode val="edge"/>
          <c:x val="7.5596809709431764E-2"/>
          <c:y val="0.87161350289144057"/>
          <c:w val="0.80604980653744529"/>
          <c:h val="0.1270171520266282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2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49080629627179"/>
          <c:y val="0.2444939689398031"/>
          <c:w val="0.85752590423137354"/>
          <c:h val="0.47882261292680883"/>
        </c:manualLayout>
      </c:layout>
      <c:barChart>
        <c:barDir val="col"/>
        <c:grouping val="clustered"/>
        <c:varyColors val="0"/>
        <c:ser>
          <c:idx val="0"/>
          <c:order val="0"/>
          <c:tx>
            <c:v>Владивосток</c:v>
          </c:tx>
          <c:spPr>
            <a:gradFill rotWithShape="1">
              <a:gsLst>
                <a:gs pos="0">
                  <a:schemeClr val="accent1">
                    <a:shade val="65000"/>
                    <a:shade val="51000"/>
                    <a:satMod val="130000"/>
                  </a:schemeClr>
                </a:gs>
                <a:gs pos="80000">
                  <a:schemeClr val="accent1">
                    <a:shade val="65000"/>
                    <a:shade val="93000"/>
                    <a:satMod val="130000"/>
                  </a:schemeClr>
                </a:gs>
                <a:gs pos="100000">
                  <a:schemeClr val="accent1">
                    <a:shade val="65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2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3"/>
                <c:pt idx="0">
                  <c:v>5 лет</c:v>
                </c:pt>
                <c:pt idx="1">
                  <c:v>10 лет</c:v>
                </c:pt>
                <c:pt idx="2">
                  <c:v>20 лет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1106</c:v>
                </c:pt>
                <c:pt idx="1">
                  <c:v>1402.1</c:v>
                </c:pt>
                <c:pt idx="2">
                  <c:v>2157.6999999999998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LA</c:v>
                </c:pt>
              </c:strCache>
            </c:strRef>
          </c:tx>
          <c:spPr>
            <a:solidFill>
              <a:srgbClr val="FFFF00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2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3"/>
                <c:pt idx="0">
                  <c:v>5 лет</c:v>
                </c:pt>
                <c:pt idx="1">
                  <c:v>10 лет</c:v>
                </c:pt>
                <c:pt idx="2">
                  <c:v>20 лет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1152.06</c:v>
                </c:pt>
                <c:pt idx="1">
                  <c:v>1610.22</c:v>
                </c:pt>
                <c:pt idx="2">
                  <c:v>2380.56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Столбец2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tint val="65000"/>
                    <a:shade val="51000"/>
                    <a:satMod val="130000"/>
                  </a:schemeClr>
                </a:gs>
                <a:gs pos="80000">
                  <a:schemeClr val="accent1">
                    <a:tint val="65000"/>
                    <a:shade val="93000"/>
                    <a:satMod val="130000"/>
                  </a:schemeClr>
                </a:gs>
                <a:gs pos="100000">
                  <a:schemeClr val="accent1">
                    <a:tint val="65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3"/>
                <c:pt idx="0">
                  <c:v>5 лет</c:v>
                </c:pt>
                <c:pt idx="1">
                  <c:v>10 лет</c:v>
                </c:pt>
                <c:pt idx="2">
                  <c:v>20 лет</c:v>
                </c:pt>
              </c:strCache>
            </c:strRef>
          </c:cat>
          <c:val>
            <c:numRef>
              <c:f>Лист1!$D$2:$D$5</c:f>
              <c:numCache>
                <c:formatCode>General</c:formatCode>
                <c:ptCount val="4"/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24"/>
        <c:axId val="138581240"/>
        <c:axId val="176609112"/>
      </c:barChart>
      <c:catAx>
        <c:axId val="1385812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2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76609112"/>
        <c:crosses val="autoZero"/>
        <c:auto val="1"/>
        <c:lblAlgn val="ctr"/>
        <c:lblOffset val="100"/>
        <c:noMultiLvlLbl val="0"/>
      </c:catAx>
      <c:valAx>
        <c:axId val="1766091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2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2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385812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egendEntry>
        <c:idx val="2"/>
        <c:delete val="1"/>
      </c:legendEntry>
      <c:layout>
        <c:manualLayout>
          <c:xMode val="edge"/>
          <c:yMode val="edge"/>
          <c:x val="0.27623339986480455"/>
          <c:y val="0.862099741752409"/>
          <c:w val="0.40593966255701941"/>
          <c:h val="0.1351625445723773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800" b="0" i="0" u="none" strike="noStrike" kern="1200" baseline="0">
              <a:solidFill>
                <a:schemeClr val="tx2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240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Увеличение</a:t>
            </a:r>
            <a:r>
              <a:rPr lang="ru-RU" sz="2400" baseline="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количества рабочих мест в рамках </a:t>
            </a:r>
            <a:r>
              <a:rPr lang="ru-RU" sz="2400" baseline="0" dirty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СПЛА</a:t>
            </a:r>
            <a:endParaRPr lang="ru-RU" sz="2400" dirty="0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layout>
        <c:manualLayout>
          <c:xMode val="edge"/>
          <c:yMode val="edge"/>
          <c:x val="0.10479094012969828"/>
          <c:y val="2.951846158672397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0.11707962455521811"/>
          <c:y val="0.2772200072949359"/>
          <c:w val="0.86812824867479821"/>
          <c:h val="0.4598655849836952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рабочие места тыс.чел.</c:v>
                </c:pt>
              </c:strCache>
            </c:strRef>
          </c:tx>
          <c:spPr>
            <a:solidFill>
              <a:schemeClr val="accent1">
                <a:shade val="6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Лист1!$A$2:$A$5</c:f>
              <c:numCache>
                <c:formatCode>General</c:formatCode>
                <c:ptCount val="4"/>
                <c:pt idx="0">
                  <c:v>2000</c:v>
                </c:pt>
                <c:pt idx="1">
                  <c:v>2005</c:v>
                </c:pt>
                <c:pt idx="2">
                  <c:v>2015</c:v>
                </c:pt>
              </c:numCache>
            </c:num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130.1</c:v>
                </c:pt>
                <c:pt idx="1">
                  <c:v>415.8</c:v>
                </c:pt>
                <c:pt idx="2">
                  <c:v>742.3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Лист1!$A$2:$A$5</c:f>
              <c:numCache>
                <c:formatCode>General</c:formatCode>
                <c:ptCount val="4"/>
                <c:pt idx="0">
                  <c:v>2000</c:v>
                </c:pt>
                <c:pt idx="1">
                  <c:v>2005</c:v>
                </c:pt>
                <c:pt idx="2">
                  <c:v>2015</c:v>
                </c:pt>
              </c:numCache>
            </c:numRef>
          </c:cat>
          <c:val>
            <c:numRef>
              <c:f>Лист1!$C$2:$C$5</c:f>
              <c:numCache>
                <c:formatCode>General</c:formatCode>
                <c:ptCount val="4"/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Столбец2</c:v>
                </c:pt>
              </c:strCache>
            </c:strRef>
          </c:tx>
          <c:spPr>
            <a:solidFill>
              <a:schemeClr val="accent1">
                <a:tint val="65000"/>
              </a:schemeClr>
            </a:solidFill>
            <a:ln>
              <a:noFill/>
            </a:ln>
            <a:effectLst/>
          </c:spPr>
          <c:invertIfNegative val="0"/>
          <c:cat>
            <c:numRef>
              <c:f>Лист1!$A$2:$A$5</c:f>
              <c:numCache>
                <c:formatCode>General</c:formatCode>
                <c:ptCount val="4"/>
                <c:pt idx="0">
                  <c:v>2000</c:v>
                </c:pt>
                <c:pt idx="1">
                  <c:v>2005</c:v>
                </c:pt>
                <c:pt idx="2">
                  <c:v>2015</c:v>
                </c:pt>
              </c:numCache>
            </c:numRef>
          </c:cat>
          <c:val>
            <c:numRef>
              <c:f>Лист1!$D$2:$D$5</c:f>
              <c:numCache>
                <c:formatCode>General</c:formatCode>
                <c:ptCount val="4"/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76610288"/>
        <c:axId val="176604800"/>
      </c:barChart>
      <c:catAx>
        <c:axId val="1766102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76604800"/>
        <c:crosses val="autoZero"/>
        <c:auto val="1"/>
        <c:lblAlgn val="ctr"/>
        <c:lblOffset val="100"/>
        <c:noMultiLvlLbl val="0"/>
      </c:catAx>
      <c:valAx>
        <c:axId val="1766048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766102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1"/>
        <c:delete val="1"/>
      </c:legendEntry>
      <c:legendEntry>
        <c:idx val="2"/>
        <c:delete val="1"/>
      </c:legendEntry>
      <c:layout>
        <c:manualLayout>
          <c:xMode val="edge"/>
          <c:yMode val="edge"/>
          <c:x val="0.18376903557893137"/>
          <c:y val="0.87282479688350023"/>
          <c:w val="0.609178162521402"/>
          <c:h val="8.620749992457839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240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Увеличение</a:t>
            </a:r>
            <a:r>
              <a:rPr lang="ru-RU" sz="2400" baseline="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количества рабочих мест в рамках СПВ</a:t>
            </a:r>
            <a:endParaRPr lang="ru-RU" sz="2400" dirty="0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layout>
        <c:manualLayout>
          <c:xMode val="edge"/>
          <c:yMode val="edge"/>
          <c:x val="0.10479094012969828"/>
          <c:y val="2.951846158672397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0.11707962455521811"/>
          <c:y val="0.2772200072949359"/>
          <c:w val="0.86812824867479821"/>
          <c:h val="0.4598655849836952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рабочие места тыс.чел.</c:v>
                </c:pt>
              </c:strCache>
            </c:strRef>
          </c:tx>
          <c:spPr>
            <a:solidFill>
              <a:schemeClr val="accent1">
                <a:shade val="6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Лист1!$A$2:$A$5</c:f>
              <c:numCache>
                <c:formatCode>General</c:formatCode>
                <c:ptCount val="4"/>
                <c:pt idx="0">
                  <c:v>2021</c:v>
                </c:pt>
                <c:pt idx="1">
                  <c:v>2025</c:v>
                </c:pt>
                <c:pt idx="2">
                  <c:v>2034</c:v>
                </c:pt>
              </c:numCache>
            </c:num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84.7</c:v>
                </c:pt>
                <c:pt idx="1">
                  <c:v>169</c:v>
                </c:pt>
                <c:pt idx="2">
                  <c:v>468.5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Лист1!$A$2:$A$5</c:f>
              <c:numCache>
                <c:formatCode>General</c:formatCode>
                <c:ptCount val="4"/>
                <c:pt idx="0">
                  <c:v>2021</c:v>
                </c:pt>
                <c:pt idx="1">
                  <c:v>2025</c:v>
                </c:pt>
                <c:pt idx="2">
                  <c:v>2034</c:v>
                </c:pt>
              </c:numCache>
            </c:numRef>
          </c:cat>
          <c:val>
            <c:numRef>
              <c:f>Лист1!$C$2:$C$5</c:f>
              <c:numCache>
                <c:formatCode>General</c:formatCode>
                <c:ptCount val="4"/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Столбец2</c:v>
                </c:pt>
              </c:strCache>
            </c:strRef>
          </c:tx>
          <c:spPr>
            <a:solidFill>
              <a:schemeClr val="accent1">
                <a:tint val="65000"/>
              </a:schemeClr>
            </a:solidFill>
            <a:ln>
              <a:noFill/>
            </a:ln>
            <a:effectLst/>
          </c:spPr>
          <c:invertIfNegative val="0"/>
          <c:cat>
            <c:numRef>
              <c:f>Лист1!$A$2:$A$5</c:f>
              <c:numCache>
                <c:formatCode>General</c:formatCode>
                <c:ptCount val="4"/>
                <c:pt idx="0">
                  <c:v>2021</c:v>
                </c:pt>
                <c:pt idx="1">
                  <c:v>2025</c:v>
                </c:pt>
                <c:pt idx="2">
                  <c:v>2034</c:v>
                </c:pt>
              </c:numCache>
            </c:numRef>
          </c:cat>
          <c:val>
            <c:numRef>
              <c:f>Лист1!$D$2:$D$5</c:f>
              <c:numCache>
                <c:formatCode>General</c:formatCode>
                <c:ptCount val="4"/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76602840"/>
        <c:axId val="176608720"/>
      </c:barChart>
      <c:catAx>
        <c:axId val="1766028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76608720"/>
        <c:crosses val="autoZero"/>
        <c:auto val="1"/>
        <c:lblAlgn val="ctr"/>
        <c:lblOffset val="100"/>
        <c:noMultiLvlLbl val="0"/>
      </c:catAx>
      <c:valAx>
        <c:axId val="1766087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766028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1"/>
        <c:delete val="1"/>
      </c:legendEntry>
      <c:legendEntry>
        <c:idx val="2"/>
        <c:delete val="1"/>
      </c:legendEntry>
      <c:layout>
        <c:manualLayout>
          <c:xMode val="edge"/>
          <c:yMode val="edge"/>
          <c:x val="0.18376903557893137"/>
          <c:y val="0.87282479688350023"/>
          <c:w val="0.609178162521402"/>
          <c:h val="8.620749992457839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49080629627179"/>
          <c:y val="0.2444939689398031"/>
          <c:w val="0.85752590423137354"/>
          <c:h val="0.4788226129268088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Владивосток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hade val="65000"/>
                    <a:shade val="51000"/>
                    <a:satMod val="130000"/>
                  </a:schemeClr>
                </a:gs>
                <a:gs pos="80000">
                  <a:schemeClr val="accent1">
                    <a:shade val="65000"/>
                    <a:shade val="93000"/>
                    <a:satMod val="130000"/>
                  </a:schemeClr>
                </a:gs>
                <a:gs pos="100000">
                  <a:schemeClr val="accent1">
                    <a:shade val="65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2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3"/>
                <c:pt idx="0">
                  <c:v>5 лет</c:v>
                </c:pt>
                <c:pt idx="1">
                  <c:v>10 лет</c:v>
                </c:pt>
                <c:pt idx="2">
                  <c:v>20 лет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84.7</c:v>
                </c:pt>
                <c:pt idx="1">
                  <c:v>169</c:v>
                </c:pt>
                <c:pt idx="2">
                  <c:v>468.5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LA</c:v>
                </c:pt>
              </c:strCache>
            </c:strRef>
          </c:tx>
          <c:spPr>
            <a:solidFill>
              <a:srgbClr val="FFFF00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2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3"/>
                <c:pt idx="0">
                  <c:v>5 лет</c:v>
                </c:pt>
                <c:pt idx="1">
                  <c:v>10 лет</c:v>
                </c:pt>
                <c:pt idx="2">
                  <c:v>20 лет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130.1</c:v>
                </c:pt>
                <c:pt idx="1">
                  <c:v>415.8</c:v>
                </c:pt>
                <c:pt idx="2">
                  <c:v>732.3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Столбец2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tint val="65000"/>
                    <a:shade val="51000"/>
                    <a:satMod val="130000"/>
                  </a:schemeClr>
                </a:gs>
                <a:gs pos="80000">
                  <a:schemeClr val="accent1">
                    <a:tint val="65000"/>
                    <a:shade val="93000"/>
                    <a:satMod val="130000"/>
                  </a:schemeClr>
                </a:gs>
                <a:gs pos="100000">
                  <a:schemeClr val="accent1">
                    <a:tint val="65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3"/>
                <c:pt idx="0">
                  <c:v>5 лет</c:v>
                </c:pt>
                <c:pt idx="1">
                  <c:v>10 лет</c:v>
                </c:pt>
                <c:pt idx="2">
                  <c:v>20 лет</c:v>
                </c:pt>
              </c:strCache>
            </c:strRef>
          </c:cat>
          <c:val>
            <c:numRef>
              <c:f>Лист1!$D$2:$D$5</c:f>
              <c:numCache>
                <c:formatCode>General</c:formatCode>
                <c:ptCount val="4"/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24"/>
        <c:axId val="176606368"/>
        <c:axId val="176606760"/>
      </c:barChart>
      <c:catAx>
        <c:axId val="1766063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2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76606760"/>
        <c:crosses val="autoZero"/>
        <c:auto val="1"/>
        <c:lblAlgn val="ctr"/>
        <c:lblOffset val="100"/>
        <c:noMultiLvlLbl val="0"/>
      </c:catAx>
      <c:valAx>
        <c:axId val="1766067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2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2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766063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egendEntry>
        <c:idx val="2"/>
        <c:delete val="1"/>
      </c:legendEntry>
      <c:layout>
        <c:manualLayout>
          <c:xMode val="edge"/>
          <c:yMode val="edge"/>
          <c:x val="0.27623339986480455"/>
          <c:y val="0.862099741752409"/>
          <c:w val="0.40593966255701941"/>
          <c:h val="0.1351625445723773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800" b="0" i="0" u="none" strike="noStrike" kern="1200" baseline="0">
              <a:solidFill>
                <a:schemeClr val="tx2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2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3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4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5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6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style1.xml><?xml version="1.0" encoding="utf-8"?>
<cs:chartStyle xmlns:cs="http://schemas.microsoft.com/office/drawing/2012/chartStyle" xmlns:a="http://schemas.openxmlformats.org/drawingml/2006/main" id="207">
  <cs:axisTitle>
    <cs:lnRef idx="0"/>
    <cs:fillRef idx="0"/>
    <cs:effectRef idx="0"/>
    <cs:fontRef idx="minor">
      <a:schemeClr val="tx2"/>
    </cs:fontRef>
    <cs:defRPr sz="900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2"/>
    </cs:fontRef>
    <cs:defRPr sz="900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  <a:lumOff val="2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900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1600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900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900" kern="1200"/>
  </cs:valueAxis>
  <cs:wall>
    <cs:lnRef idx="0"/>
    <cs:fillRef idx="0"/>
    <cs:effectRef idx="0"/>
    <cs:fontRef idx="minor">
      <a:schemeClr val="tx2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07">
  <cs:axisTitle>
    <cs:lnRef idx="0"/>
    <cs:fillRef idx="0"/>
    <cs:effectRef idx="0"/>
    <cs:fontRef idx="minor">
      <a:schemeClr val="tx2"/>
    </cs:fontRef>
    <cs:defRPr sz="900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2"/>
    </cs:fontRef>
    <cs:defRPr sz="900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  <a:lumOff val="2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900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1600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900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900" kern="1200"/>
  </cs:valueAxis>
  <cs:wall>
    <cs:lnRef idx="0"/>
    <cs:fillRef idx="0"/>
    <cs:effectRef idx="0"/>
    <cs:fontRef idx="minor">
      <a:schemeClr val="tx2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07">
  <cs:axisTitle>
    <cs:lnRef idx="0"/>
    <cs:fillRef idx="0"/>
    <cs:effectRef idx="0"/>
    <cs:fontRef idx="minor">
      <a:schemeClr val="tx2"/>
    </cs:fontRef>
    <cs:defRPr sz="900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2"/>
    </cs:fontRef>
    <cs:defRPr sz="900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  <a:lumOff val="2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900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1600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900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900" kern="1200"/>
  </cs:valueAxis>
  <cs:wall>
    <cs:lnRef idx="0"/>
    <cs:fillRef idx="0"/>
    <cs:effectRef idx="0"/>
    <cs:fontRef idx="minor">
      <a:schemeClr val="tx2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7">
  <cs:axisTitle>
    <cs:lnRef idx="0"/>
    <cs:fillRef idx="0"/>
    <cs:effectRef idx="0"/>
    <cs:fontRef idx="minor">
      <a:schemeClr val="tx2"/>
    </cs:fontRef>
    <cs:defRPr sz="900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2"/>
    </cs:fontRef>
    <cs:defRPr sz="900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  <a:lumOff val="2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900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1600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900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900" kern="1200"/>
  </cs:valueAxis>
  <cs:wall>
    <cs:lnRef idx="0"/>
    <cs:fillRef idx="0"/>
    <cs:effectRef idx="0"/>
    <cs:fontRef idx="minor">
      <a:schemeClr val="tx2"/>
    </cs:fontRef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4/29/2016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58038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4/29/2016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36716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4/29/2016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33376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4/29/2016</a:t>
            </a:fld>
            <a:endParaRPr lang="en-US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78622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4/29/2016</a:t>
            </a:fld>
            <a:endParaRPr lang="en-US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88108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4/29/2016</a:t>
            </a:fld>
            <a:endParaRPr lang="en-US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1260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4/29/2016</a:t>
            </a:fld>
            <a:endParaRPr lang="en-US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37126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4/29/2016</a:t>
            </a:fld>
            <a:endParaRPr lang="en-US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81980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4/29/2016</a:t>
            </a:fld>
            <a:endParaRPr lang="en-US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21925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4/29/2016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62019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4/29/2016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53723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4/29/2016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816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  <p:sldLayoutId id="2147483720" r:id="rId10"/>
    <p:sldLayoutId id="214748372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7" Type="http://schemas.openxmlformats.org/officeDocument/2006/relationships/image" Target="../media/image7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4.png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hyperlink" Target="http://economy.gov.ru/minec/main" TargetMode="External"/><Relationship Id="rId3" Type="http://schemas.openxmlformats.org/officeDocument/2006/relationships/hyperlink" Target="http://www.ruskorinfo.ru/articles/business/8613/" TargetMode="External"/><Relationship Id="rId7" Type="http://schemas.openxmlformats.org/officeDocument/2006/relationships/hyperlink" Target="http://www.cisco.com/c/en/us/index.html/vpn/de/annja/0720/Singapore%20_business/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8.xml"/><Relationship Id="rId6" Type="http://schemas.openxmlformats.org/officeDocument/2006/relationships/hyperlink" Target="http://lkyspp.nus.edu.sg/aci/wp-content/uploads/sites/4/2013/04/BBK_Past_History_and_Current_Development_Towards_Being_A_SEZ_24Aug09.pdf" TargetMode="External"/><Relationship Id="rId11" Type="http://schemas.openxmlformats.org/officeDocument/2006/relationships/hyperlink" Target="http://www.mid.ru/en_GB/web/guest/publikacii/-/asset_publisher/nTzOQTrrCFd0/content/id/1527545?p_p_id=101_INSTANCE_nTzOQTrrCFd0&amp;_101_INSTANCE_nTzOQTrrCFd0_languageId=ru_RU" TargetMode="External"/><Relationship Id="rId5" Type="http://schemas.openxmlformats.org/officeDocument/2006/relationships/hyperlink" Target="http://iibs.vvsu.ru/list/about/" TargetMode="External"/><Relationship Id="rId10" Type="http://schemas.openxmlformats.org/officeDocument/2006/relationships/hyperlink" Target="http://www.mid.ru/home" TargetMode="External"/><Relationship Id="rId4" Type="http://schemas.openxmlformats.org/officeDocument/2006/relationships/hyperlink" Target="http://russian.visitkorea.or.kr/rus/SI/" TargetMode="External"/><Relationship Id="rId9" Type="http://schemas.openxmlformats.org/officeDocument/2006/relationships/hyperlink" Target="http://www.ved.gov.ru/exportcountries/vn/vn_ru_relations/vn_ru_trade/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6.jp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.jpg"/><Relationship Id="rId5" Type="http://schemas.openxmlformats.org/officeDocument/2006/relationships/image" Target="../media/image5.png"/><Relationship Id="rId4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74316" y="132104"/>
            <a:ext cx="10148341" cy="2053652"/>
          </a:xfrm>
        </p:spPr>
        <p:txBody>
          <a:bodyPr>
            <a:noAutofit/>
          </a:bodyPr>
          <a:lstStyle/>
          <a:p>
            <a:r>
              <a:rPr lang="ru-RU" sz="4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Свободный порт</a:t>
            </a:r>
            <a:r>
              <a:rPr lang="ru-RU" sz="4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Владивосток</a:t>
            </a:r>
            <a:r>
              <a:rPr lang="ru-RU" sz="40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: влияние </a:t>
            </a:r>
            <a:br>
              <a:rPr lang="ru-RU" sz="40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на развитие региональной экономики</a:t>
            </a:r>
            <a:endParaRPr lang="ru-RU" sz="40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561561" y="4373915"/>
            <a:ext cx="7241266" cy="2018816"/>
          </a:xfrm>
        </p:spPr>
        <p:txBody>
          <a:bodyPr>
            <a:noAutofit/>
          </a:bodyPr>
          <a:lstStyle/>
          <a:p>
            <a:pPr algn="r"/>
            <a:r>
              <a:rPr lang="ru-RU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Докладчик: </a:t>
            </a:r>
            <a:r>
              <a:rPr lang="ru-RU" sz="2400" b="1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Никулина В.К.</a:t>
            </a:r>
            <a:endParaRPr lang="en-US" sz="2400" b="1" i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ru-RU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Студент </a:t>
            </a:r>
            <a:r>
              <a:rPr lang="ru-RU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Владивостокского государственного  </a:t>
            </a:r>
            <a:r>
              <a:rPr lang="ru-RU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ru-RU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ниверситета </a:t>
            </a:r>
            <a:r>
              <a:rPr lang="ru-RU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</a:t>
            </a:r>
            <a:r>
              <a:rPr lang="ru-RU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кономики и сервиса</a:t>
            </a:r>
            <a:endParaRPr lang="en-US" sz="2400" b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ru-RU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Кафедра  </a:t>
            </a:r>
            <a:r>
              <a:rPr lang="ru-RU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международного бизнеса и финансов</a:t>
            </a:r>
          </a:p>
          <a:p>
            <a:pPr algn="r"/>
            <a:r>
              <a:rPr lang="ru-RU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Группа</a:t>
            </a:r>
            <a:r>
              <a:rPr lang="ru-RU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БЭУ-13-МЭ1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0757" y="5770999"/>
            <a:ext cx="1128184" cy="75475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4">
            <a:lum contrast="63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029" t="7783" r="21685" b="4375"/>
          <a:stretch/>
        </p:blipFill>
        <p:spPr>
          <a:xfrm>
            <a:off x="11257613" y="239843"/>
            <a:ext cx="738534" cy="118422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646" y="132104"/>
            <a:ext cx="1176713" cy="1399701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3137" y="5757898"/>
            <a:ext cx="1153095" cy="767856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816" y="5750872"/>
            <a:ext cx="1136746" cy="77488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62646" y="3665196"/>
            <a:ext cx="3489353" cy="11387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Научный руководитель: </a:t>
            </a:r>
          </a:p>
          <a:p>
            <a:r>
              <a:rPr lang="ru-RU" sz="2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доктор экономических наук,</a:t>
            </a:r>
          </a:p>
          <a:p>
            <a:r>
              <a:rPr lang="ru-RU" sz="2800" b="1" i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Ворожбит</a:t>
            </a:r>
            <a:r>
              <a:rPr lang="ru-RU" sz="2800" b="1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О.Ю.</a:t>
            </a:r>
            <a:endParaRPr lang="ru-RU" sz="2800" b="1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6240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2327" y="0"/>
            <a:ext cx="10972800" cy="1143000"/>
          </a:xfrm>
        </p:spPr>
        <p:txBody>
          <a:bodyPr/>
          <a:lstStyle/>
          <a:p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Послание Президента РФ</a:t>
            </a:r>
            <a:endParaRPr lang="ru-RU" b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12124" y="4340180"/>
            <a:ext cx="11584023" cy="1687132"/>
          </a:xfrm>
        </p:spPr>
        <p:txBody>
          <a:bodyPr>
            <a:normAutofit fontScale="62500" lnSpcReduction="20000"/>
          </a:bodyPr>
          <a:lstStyle/>
          <a:p>
            <a:pPr marL="0" indent="0" algn="ctr">
              <a:buNone/>
            </a:pPr>
            <a:r>
              <a:rPr lang="ru-RU" sz="45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45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Обеспечить внесение в законодательство Российской Федерации изменений, предусматривающих предоставление г. Владивостоку статуса свободного порта</a:t>
            </a:r>
            <a:r>
              <a:rPr lang="ru-RU" sz="45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endParaRPr lang="ru-RU" sz="450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sz="45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04.12.2014</a:t>
            </a:r>
            <a:endParaRPr lang="ru-RU" sz="45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ru-RU" sz="3600" dirty="0" smtClean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lum contrast="63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029" t="7783" r="21685" b="4375"/>
          <a:stretch/>
        </p:blipFill>
        <p:spPr>
          <a:xfrm>
            <a:off x="11257613" y="239843"/>
            <a:ext cx="738534" cy="118422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3"/>
          <a:srcRect b="18798"/>
          <a:stretch/>
        </p:blipFill>
        <p:spPr>
          <a:xfrm>
            <a:off x="3673692" y="1200509"/>
            <a:ext cx="5060885" cy="3082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5480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94126" y="281067"/>
            <a:ext cx="10972800" cy="1143000"/>
          </a:xfrm>
        </p:spPr>
        <p:txBody>
          <a:bodyPr/>
          <a:lstStyle/>
          <a:p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Особые экономические зоны</a:t>
            </a:r>
            <a:endParaRPr lang="ru-RU" b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890973" y="2153785"/>
            <a:ext cx="5636655" cy="2933162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ru-RU" sz="4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2 000 </a:t>
            </a:r>
            <a:r>
              <a:rPr lang="ru-RU" sz="4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проектов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4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116</a:t>
            </a:r>
            <a:r>
              <a:rPr lang="ru-RU" sz="4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стран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4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180</a:t>
            </a:r>
            <a:r>
              <a:rPr lang="ru-RU" sz="4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трлн </a:t>
            </a:r>
            <a:r>
              <a:rPr lang="en-US" sz="4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$</a:t>
            </a:r>
            <a:endParaRPr lang="ru-RU" sz="48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lum contrast="63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029" t="7783" r="21685" b="4375"/>
          <a:stretch/>
        </p:blipFill>
        <p:spPr>
          <a:xfrm>
            <a:off x="11257613" y="239843"/>
            <a:ext cx="738534" cy="118422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7628" y="2153785"/>
            <a:ext cx="3010505" cy="3010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2634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9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История создания ОЭЗ</a:t>
            </a:r>
            <a:br>
              <a:rPr lang="ru-RU" sz="49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49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Объект 6"/>
          <p:cNvSpPr>
            <a:spLocks noGrp="1"/>
          </p:cNvSpPr>
          <p:nvPr>
            <p:ph idx="1"/>
          </p:nvPr>
        </p:nvSpPr>
        <p:spPr>
          <a:xfrm>
            <a:off x="1189150" y="1940330"/>
            <a:ext cx="5026702" cy="4525963"/>
          </a:xfrm>
        </p:spPr>
        <p:txBody>
          <a:bodyPr/>
          <a:lstStyle/>
          <a:p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1848 год 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создание первой ОЭЗ, США</a:t>
            </a:r>
          </a:p>
          <a:p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1857 год 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создание ОЭЗ портового типа, США штат Калифорния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>
            <a:lum contrast="63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029" t="7783" r="21685" b="4375"/>
          <a:stretch/>
        </p:blipFill>
        <p:spPr>
          <a:xfrm>
            <a:off x="11257613" y="239843"/>
            <a:ext cx="738534" cy="118422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90197" y="1452433"/>
            <a:ext cx="4556379" cy="4136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3500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9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Порто-Франко . Лос-Анджелес</a:t>
            </a:r>
            <a:endParaRPr lang="ru-RU" sz="49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Объект 6"/>
          <p:cNvSpPr>
            <a:spLocks noGrp="1"/>
          </p:cNvSpPr>
          <p:nvPr>
            <p:ph idx="1"/>
          </p:nvPr>
        </p:nvSpPr>
        <p:spPr>
          <a:xfrm>
            <a:off x="699752" y="1764406"/>
            <a:ext cx="5026702" cy="3813246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endParaRPr lang="ru-RU" dirty="0" smtClean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 сентября 1850 года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Обеспечить быстрое экономическое развитие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Устранить обособленность</a:t>
            </a:r>
          </a:p>
          <a:p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1857-1876 гг. 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особый экономический режим</a:t>
            </a:r>
          </a:p>
          <a:p>
            <a:pPr marL="0" indent="0">
              <a:buNone/>
            </a:pPr>
            <a:endParaRPr lang="ru-RU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>
            <a:lum contrast="63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029" t="7783" r="21685" b="4375"/>
          <a:stretch/>
        </p:blipFill>
        <p:spPr>
          <a:xfrm>
            <a:off x="11257613" y="239843"/>
            <a:ext cx="738534" cy="118422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52789" y="2127039"/>
            <a:ext cx="5488065" cy="3320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4443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9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Порто-Франко . </a:t>
            </a:r>
            <a:r>
              <a:rPr lang="ru-RU" sz="49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Владивосток</a:t>
            </a:r>
            <a:br>
              <a:rPr lang="ru-RU" sz="49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49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Объект 6"/>
          <p:cNvSpPr>
            <a:spLocks noGrp="1"/>
          </p:cNvSpPr>
          <p:nvPr>
            <p:ph idx="1"/>
          </p:nvPr>
        </p:nvSpPr>
        <p:spPr>
          <a:xfrm>
            <a:off x="609600" y="2094877"/>
            <a:ext cx="5026702" cy="4525963"/>
          </a:xfrm>
        </p:spPr>
        <p:txBody>
          <a:bodyPr/>
          <a:lstStyle/>
          <a:p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22 декабря 1860 года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Обеспечить быстрое экономическое развитие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Устранить </a:t>
            </a:r>
            <a:r>
              <a:rPr lang="ru-RU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последствия удаленности</a:t>
            </a:r>
            <a:endParaRPr lang="ru-RU" b="1" dirty="0" smtClean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1862 - 1909 гг.</a:t>
            </a:r>
            <a:endParaRPr lang="ru-RU" b="1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6224" y="2091131"/>
            <a:ext cx="5620518" cy="304632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>
            <a:lum contrast="63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029" t="7783" r="21685" b="4375"/>
          <a:stretch/>
        </p:blipFill>
        <p:spPr>
          <a:xfrm>
            <a:off x="11257613" y="239843"/>
            <a:ext cx="738534" cy="1184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3496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80057" y="-153444"/>
            <a:ext cx="10972800" cy="786573"/>
          </a:xfrm>
        </p:spPr>
        <p:txBody>
          <a:bodyPr>
            <a:noAutofit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Положительный эффект</a:t>
            </a:r>
            <a:r>
              <a:rPr lang="ru-RU" sz="4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ru-RU" sz="4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4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607114" y="2599878"/>
            <a:ext cx="5389033" cy="3951288"/>
          </a:xfrm>
        </p:spPr>
        <p:txBody>
          <a:bodyPr/>
          <a:lstStyle/>
          <a:p>
            <a:pPr>
              <a:buFont typeface="Wingdings" panose="05000000000000000000" pitchFamily="2" charset="2"/>
              <a:buChar char="ü"/>
            </a:pP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увеличение объема грузооборота Лос-Анджелеса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50,8 тыс. т. до 543,6 тыс.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темпов освоения 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 и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становление путей сообщения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ru-RU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стабильной региональной экономики</a:t>
            </a:r>
            <a:endParaRPr lang="ru-RU" b="1" dirty="0" smtClean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2">
            <a:lum contrast="63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029" t="7783" r="21685" b="4375"/>
          <a:stretch/>
        </p:blipFill>
        <p:spPr>
          <a:xfrm>
            <a:off x="11257613" y="239843"/>
            <a:ext cx="738534" cy="1184224"/>
          </a:xfrm>
          <a:prstGeom prst="rect">
            <a:avLst/>
          </a:prstGeom>
        </p:spPr>
      </p:pic>
      <p:sp>
        <p:nvSpPr>
          <p:cNvPr id="9" name="Объект 8"/>
          <p:cNvSpPr>
            <a:spLocks noGrp="1"/>
          </p:cNvSpPr>
          <p:nvPr>
            <p:ph sz="half" idx="2"/>
          </p:nvPr>
        </p:nvSpPr>
        <p:spPr>
          <a:xfrm>
            <a:off x="596721" y="2599878"/>
            <a:ext cx="5386917" cy="3951288"/>
          </a:xfrm>
        </p:spPr>
        <p:txBody>
          <a:bodyPr/>
          <a:lstStyle/>
          <a:p>
            <a:pPr>
              <a:buFont typeface="Wingdings" panose="05000000000000000000" pitchFamily="2" charset="2"/>
              <a:buChar char="ü"/>
            </a:pP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увеличение объема грузооборота Владивостока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47,8 тыс. т. до 333,3 тыс.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темпов освоения региона и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снабжения российской армии, в особенности, военно-морского флота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стабильной региональной экономики</a:t>
            </a:r>
            <a:endParaRPr lang="ru-RU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Font typeface="Wingdings" panose="05000000000000000000" pitchFamily="2" charset="2"/>
              <a:buChar char="ü"/>
            </a:pPr>
            <a:endParaRPr lang="ru-RU" dirty="0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95860" y="1177292"/>
            <a:ext cx="1327689" cy="1327689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35299" y="959370"/>
            <a:ext cx="1881286" cy="1778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7660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9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Прекращение режима «Порто-Франко»</a:t>
            </a:r>
            <a:br>
              <a:rPr lang="ru-RU" sz="49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49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Объект 6"/>
          <p:cNvSpPr>
            <a:spLocks noGrp="1"/>
          </p:cNvSpPr>
          <p:nvPr>
            <p:ph sz="half" idx="1"/>
          </p:nvPr>
        </p:nvSpPr>
        <p:spPr>
          <a:xfrm>
            <a:off x="-76896" y="4089130"/>
            <a:ext cx="4644980" cy="1107582"/>
          </a:xfrm>
        </p:spPr>
        <p:txBody>
          <a:bodyPr>
            <a:normAutofit fontScale="85000" lnSpcReduction="20000"/>
          </a:bodyPr>
          <a:lstStyle/>
          <a:p>
            <a:pPr marL="0" indent="0" algn="ctr">
              <a:buNone/>
            </a:pPr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1909 г </a:t>
            </a:r>
          </a:p>
          <a:p>
            <a:pPr marL="0" indent="0" algn="ctr">
              <a:buNone/>
            </a:pPr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Великий сибирский железнодорожный путь 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7637335" y="4092306"/>
            <a:ext cx="4697927" cy="1464009"/>
          </a:xfrm>
        </p:spPr>
        <p:txBody>
          <a:bodyPr>
            <a:normAutofit fontScale="85000" lnSpcReduction="20000"/>
          </a:bodyPr>
          <a:lstStyle/>
          <a:p>
            <a:pPr marL="0" indent="0" algn="ctr">
              <a:buNone/>
            </a:pPr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1876 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 </a:t>
            </a:r>
          </a:p>
          <a:p>
            <a:pPr marL="0" indent="0" algn="ctr">
              <a:buNone/>
            </a:pPr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Трансконтинентальная железная дорога 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>
            <a:lum contrast="63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029" t="7783" r="21685" b="4375"/>
          <a:stretch/>
        </p:blipFill>
        <p:spPr>
          <a:xfrm>
            <a:off x="11257613" y="239843"/>
            <a:ext cx="738534" cy="1184224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39770" y="1930157"/>
            <a:ext cx="1893055" cy="1893055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 rotWithShape="1">
          <a:blip r:embed="rId4"/>
          <a:srcRect b="10897"/>
          <a:stretch/>
        </p:blipFill>
        <p:spPr>
          <a:xfrm>
            <a:off x="4032853" y="1605378"/>
            <a:ext cx="3950937" cy="3520414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0137" y="1680191"/>
            <a:ext cx="2314155" cy="2187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9701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96213" y="97543"/>
            <a:ext cx="7601578" cy="1326524"/>
          </a:xfrm>
        </p:spPr>
        <p:txBody>
          <a:bodyPr>
            <a:noAutofit/>
          </a:bodyPr>
          <a:lstStyle/>
          <a:p>
            <a:pPr algn="ctr"/>
            <a:r>
              <a:rPr lang="en-US" sz="4000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Enterprise zone </a:t>
            </a:r>
            <a:br>
              <a:rPr lang="en-US" sz="4000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4000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East LA, CA</a:t>
            </a:r>
            <a:endParaRPr lang="ru-RU" sz="4000" i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2">
            <a:lum contrast="63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029" t="7783" r="21685" b="4375"/>
          <a:stretch/>
        </p:blipFill>
        <p:spPr>
          <a:xfrm>
            <a:off x="11257613" y="239843"/>
            <a:ext cx="738534" cy="118422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04870" y="1424067"/>
            <a:ext cx="3113383" cy="438007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48579" y="1424067"/>
            <a:ext cx="5785111" cy="3849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0721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50772" y="0"/>
            <a:ext cx="8010658" cy="1043189"/>
          </a:xfrm>
        </p:spPr>
        <p:txBody>
          <a:bodyPr>
            <a:noAutofit/>
          </a:bodyPr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Свободный порт Владивосток</a:t>
            </a:r>
            <a:endParaRPr lang="ru-RU" sz="4000" i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/>
          <a:srcRect l="58513" b="36553"/>
          <a:stretch/>
        </p:blipFill>
        <p:spPr>
          <a:xfrm>
            <a:off x="7190632" y="1523895"/>
            <a:ext cx="4066981" cy="4037091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3">
            <a:lum contrast="63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029" t="7783" r="21685" b="4375"/>
          <a:stretch/>
        </p:blipFill>
        <p:spPr>
          <a:xfrm>
            <a:off x="11257613" y="239843"/>
            <a:ext cx="738534" cy="118422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6975" y="1523895"/>
            <a:ext cx="5653825" cy="3752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1904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2587" y="14990"/>
            <a:ext cx="10972800" cy="114300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Идентичные преференции СПВ </a:t>
            </a:r>
            <a:br>
              <a:rPr lang="ru-RU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 СПЛА</a:t>
            </a:r>
            <a:endParaRPr lang="ru-RU" b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>
            <a:lum contrast="63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029" t="7783" r="21685" b="4375"/>
          <a:stretch/>
        </p:blipFill>
        <p:spPr>
          <a:xfrm>
            <a:off x="11257613" y="239843"/>
            <a:ext cx="738534" cy="1184224"/>
          </a:xfrm>
          <a:prstGeom prst="rect">
            <a:avLst/>
          </a:prstGeom>
        </p:spPr>
      </p:pic>
      <p:graphicFrame>
        <p:nvGraphicFramePr>
          <p:cNvPr id="7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59045998"/>
              </p:ext>
            </p:extLst>
          </p:nvPr>
        </p:nvGraphicFramePr>
        <p:xfrm>
          <a:off x="672587" y="1327485"/>
          <a:ext cx="10972800" cy="5303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57600"/>
                <a:gridCol w="3657600"/>
                <a:gridCol w="36576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ПРЕФЕРЕНЦИАЛЬНЫЙ</a:t>
                      </a:r>
                      <a:r>
                        <a:rPr lang="ru-RU" sz="20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РЕЖИМ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ВЛАДИВОСТОК</a:t>
                      </a:r>
                      <a:endParaRPr lang="ru-RU" sz="28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ЛОС-АНДЖЕЛЕС</a:t>
                      </a:r>
                      <a:endParaRPr lang="ru-RU" sz="28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ФИСКАЛЬНЫЕ ПРЕФЕРЕНЦИИ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(СНИЖЕНИЕ)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000" b="1" dirty="0" smtClean="0"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22,4%</a:t>
                      </a:r>
                      <a:endParaRPr lang="ru-RU" sz="4000" b="1" dirty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000" b="1" dirty="0" smtClean="0"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20%</a:t>
                      </a:r>
                      <a:endParaRPr lang="ru-RU" sz="4000" b="1" dirty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0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БЛАГОПРИЯТНЫЕ ТАМОЖЕННЫЕ РЕЖИМЫ </a:t>
                      </a:r>
                    </a:p>
                    <a:p>
                      <a:pPr algn="ctr"/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 algn="ctr">
                        <a:buFont typeface="Wingdings" panose="05000000000000000000" pitchFamily="2" charset="2"/>
                        <a:buChar char="ü"/>
                      </a:pPr>
                      <a:r>
                        <a:rPr lang="ru-RU" sz="2800" b="1" dirty="0" smtClean="0">
                          <a:solidFill>
                            <a:srgbClr val="00B05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РЕЖИМ ЕДИНОГО ОКНА</a:t>
                      </a:r>
                      <a:endParaRPr lang="ru-RU" sz="2800" b="1" dirty="0">
                        <a:solidFill>
                          <a:srgbClr val="00B05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marR="0" indent="-34290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lang="ru-RU" sz="2800" b="1" dirty="0" smtClean="0">
                          <a:solidFill>
                            <a:srgbClr val="00B05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РЕЖИМ ЕДИНОГО ОКНА</a:t>
                      </a:r>
                    </a:p>
                    <a:p>
                      <a:pPr marL="342900" indent="-342900" algn="ctr">
                        <a:buFont typeface="Wingdings" panose="05000000000000000000" pitchFamily="2" charset="2"/>
                        <a:buChar char="ü"/>
                      </a:pPr>
                      <a:endParaRPr lang="ru-RU" sz="2800" b="1" dirty="0">
                        <a:solidFill>
                          <a:srgbClr val="00B05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0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УСКОРЕНИЯ В СФЕРЕ СТРОИТЕЛЬСТВА </a:t>
                      </a:r>
                    </a:p>
                    <a:p>
                      <a:pPr algn="ctr"/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000" b="1" dirty="0" smtClean="0"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 ДНЕЙ</a:t>
                      </a:r>
                      <a:endParaRPr lang="ru-RU" sz="4000" b="1" dirty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000" b="1" dirty="0" smtClean="0"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ДНЕЙ</a:t>
                      </a:r>
                      <a:endParaRPr lang="ru-RU" sz="4000" b="1" dirty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ТЕРРИТОРИЯ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 МО</a:t>
                      </a:r>
                      <a:endParaRPr lang="ru-RU" sz="2400" b="1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РАЙОНОВ</a:t>
                      </a:r>
                      <a:endParaRPr lang="ru-RU" sz="2400" b="1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СРОК ДЕЙСТВИЯ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 ЛЕТ</a:t>
                      </a:r>
                      <a:endParaRPr lang="ru-RU" sz="2400" b="1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 ЛЕТ</a:t>
                      </a:r>
                      <a:endParaRPr lang="ru-RU" sz="2400" b="1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16585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Отличия режимов</a:t>
            </a:r>
            <a:endParaRPr lang="ru-RU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600" y="2739454"/>
            <a:ext cx="5384800" cy="1892507"/>
          </a:xfrm>
        </p:spPr>
        <p:txBody>
          <a:bodyPr/>
          <a:lstStyle/>
          <a:p>
            <a:pPr>
              <a:buFont typeface="Wingdings" panose="05000000000000000000" pitchFamily="2" charset="2"/>
              <a:buChar char="ü"/>
            </a:pPr>
            <a:r>
              <a:rPr lang="ru-RU" sz="44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Управление</a:t>
            </a:r>
            <a:endParaRPr lang="ru-RU" sz="440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ru-RU" sz="44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</a:t>
            </a:r>
            <a:endParaRPr lang="ru-RU" sz="440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>
            <a:lum contrast="63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029" t="7783" r="21685" b="4375"/>
          <a:stretch/>
        </p:blipFill>
        <p:spPr>
          <a:xfrm>
            <a:off x="11257613" y="239843"/>
            <a:ext cx="738534" cy="1184224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55002" y="2429344"/>
            <a:ext cx="3193794" cy="2202617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86674" y="2429344"/>
            <a:ext cx="3118673" cy="2601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4990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Отличия режимов</a:t>
            </a:r>
            <a:endParaRPr lang="ru-RU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>
            <a:lum contrast="63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029" t="7783" r="21685" b="4375"/>
          <a:stretch/>
        </p:blipFill>
        <p:spPr>
          <a:xfrm>
            <a:off x="11257613" y="239843"/>
            <a:ext cx="738534" cy="1184224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711200" y="2099256"/>
            <a:ext cx="5384800" cy="4525963"/>
          </a:xfrm>
        </p:spPr>
        <p:txBody>
          <a:bodyPr/>
          <a:lstStyle/>
          <a:p>
            <a:pPr>
              <a:buFont typeface="Wingdings" panose="05000000000000000000" pitchFamily="2" charset="2"/>
              <a:buChar char="ü"/>
            </a:pPr>
            <a:r>
              <a:rPr lang="ru-RU" sz="40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Ключевое отличие – </a:t>
            </a:r>
            <a:r>
              <a:rPr lang="ru-RU" sz="40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отсутствие административного давления</a:t>
            </a:r>
            <a:endParaRPr lang="ru-RU" sz="4000" b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/>
          <a:srcRect l="16136" t="29383" r="13474" b="16879"/>
          <a:stretch/>
        </p:blipFill>
        <p:spPr>
          <a:xfrm>
            <a:off x="6589691" y="2215166"/>
            <a:ext cx="4881093" cy="2794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7807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Идентичность режимов СПВ и СПЛА</a:t>
            </a:r>
            <a:endParaRPr lang="ru-RU" sz="4000" b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>
            <a:lum contrast="63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029" t="7783" r="21685" b="4375"/>
          <a:stretch/>
        </p:blipFill>
        <p:spPr>
          <a:xfrm>
            <a:off x="11257613" y="239843"/>
            <a:ext cx="738534" cy="118422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56353" y="1813810"/>
            <a:ext cx="5199332" cy="346405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4"/>
          <a:srcRect b="5734"/>
          <a:stretch/>
        </p:blipFill>
        <p:spPr>
          <a:xfrm>
            <a:off x="725510" y="1813810"/>
            <a:ext cx="5370490" cy="3453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2033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8859" y="100430"/>
            <a:ext cx="11333618" cy="1518557"/>
          </a:xfrm>
        </p:spPr>
        <p:txBody>
          <a:bodyPr>
            <a:noAutofit/>
          </a:bodyPr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Экономический эффект деятельности СП</a:t>
            </a:r>
            <a:endParaRPr lang="ru-RU" sz="4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029" r="21685"/>
          <a:stretch/>
        </p:blipFill>
        <p:spPr>
          <a:xfrm>
            <a:off x="11103429" y="255814"/>
            <a:ext cx="832757" cy="1592704"/>
          </a:xfrm>
          <a:prstGeom prst="rect">
            <a:avLst/>
          </a:prstGeom>
        </p:spPr>
      </p:pic>
      <p:graphicFrame>
        <p:nvGraphicFramePr>
          <p:cNvPr id="8" name="Диаграмма 7"/>
          <p:cNvGraphicFramePr/>
          <p:nvPr>
            <p:extLst>
              <p:ext uri="{D42A27DB-BD31-4B8C-83A1-F6EECF244321}">
                <p14:modId xmlns:p14="http://schemas.microsoft.com/office/powerpoint/2010/main" val="2378936795"/>
              </p:ext>
            </p:extLst>
          </p:nvPr>
        </p:nvGraphicFramePr>
        <p:xfrm>
          <a:off x="6120482" y="1410037"/>
          <a:ext cx="6071518" cy="45910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1019181433"/>
              </p:ext>
            </p:extLst>
          </p:nvPr>
        </p:nvGraphicFramePr>
        <p:xfrm>
          <a:off x="611531" y="1582801"/>
          <a:ext cx="4927827" cy="41603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4036146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6189" y="0"/>
            <a:ext cx="11333618" cy="1518557"/>
          </a:xfrm>
        </p:spPr>
        <p:txBody>
          <a:bodyPr>
            <a:noAutofit/>
          </a:bodyPr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Сопоставительный анализ экономического эффекта </a:t>
            </a:r>
            <a:endParaRPr lang="ru-RU" sz="4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Диаграмма 2"/>
          <p:cNvGraphicFramePr/>
          <p:nvPr>
            <p:extLst>
              <p:ext uri="{D42A27DB-BD31-4B8C-83A1-F6EECF244321}">
                <p14:modId xmlns:p14="http://schemas.microsoft.com/office/powerpoint/2010/main" val="514432638"/>
              </p:ext>
            </p:extLst>
          </p:nvPr>
        </p:nvGraphicFramePr>
        <p:xfrm>
          <a:off x="1085770" y="672089"/>
          <a:ext cx="10629055" cy="47024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029" r="21685"/>
          <a:stretch/>
        </p:blipFill>
        <p:spPr>
          <a:xfrm>
            <a:off x="11103429" y="255814"/>
            <a:ext cx="832757" cy="1592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5358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3568" y="-45073"/>
            <a:ext cx="11333618" cy="1518557"/>
          </a:xfrm>
        </p:spPr>
        <p:txBody>
          <a:bodyPr>
            <a:noAutofit/>
          </a:bodyPr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Социальный эффект деятельности СП </a:t>
            </a:r>
            <a:endParaRPr lang="ru-RU" sz="4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4155944556"/>
              </p:ext>
            </p:extLst>
          </p:nvPr>
        </p:nvGraphicFramePr>
        <p:xfrm>
          <a:off x="6411006" y="1557733"/>
          <a:ext cx="5525180" cy="43399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029" r="21685"/>
          <a:stretch/>
        </p:blipFill>
        <p:spPr>
          <a:xfrm>
            <a:off x="11103429" y="255814"/>
            <a:ext cx="832757" cy="1592704"/>
          </a:xfrm>
          <a:prstGeom prst="rect">
            <a:avLst/>
          </a:prstGeom>
        </p:spPr>
      </p:pic>
      <p:graphicFrame>
        <p:nvGraphicFramePr>
          <p:cNvPr id="7" name="Диаграмма 6"/>
          <p:cNvGraphicFramePr/>
          <p:nvPr>
            <p:extLst>
              <p:ext uri="{D42A27DB-BD31-4B8C-83A1-F6EECF244321}">
                <p14:modId xmlns:p14="http://schemas.microsoft.com/office/powerpoint/2010/main" val="3197887314"/>
              </p:ext>
            </p:extLst>
          </p:nvPr>
        </p:nvGraphicFramePr>
        <p:xfrm>
          <a:off x="624568" y="1557733"/>
          <a:ext cx="5525180" cy="43399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369171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3568" y="-45073"/>
            <a:ext cx="11333618" cy="1518557"/>
          </a:xfrm>
        </p:spPr>
        <p:txBody>
          <a:bodyPr>
            <a:noAutofit/>
          </a:bodyPr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Сопоставительный анализ социального эффекта</a:t>
            </a:r>
            <a:endParaRPr lang="ru-RU" sz="4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Диаграмма 2"/>
          <p:cNvGraphicFramePr/>
          <p:nvPr>
            <p:extLst>
              <p:ext uri="{D42A27DB-BD31-4B8C-83A1-F6EECF244321}">
                <p14:modId xmlns:p14="http://schemas.microsoft.com/office/powerpoint/2010/main" val="1682452700"/>
              </p:ext>
            </p:extLst>
          </p:nvPr>
        </p:nvGraphicFramePr>
        <p:xfrm>
          <a:off x="965849" y="1052166"/>
          <a:ext cx="10629055" cy="47024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029" r="21685"/>
          <a:stretch/>
        </p:blipFill>
        <p:spPr>
          <a:xfrm>
            <a:off x="11103429" y="255814"/>
            <a:ext cx="832757" cy="1592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4695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07502" y="-628837"/>
            <a:ext cx="3931920" cy="1737360"/>
          </a:xfrm>
        </p:spPr>
        <p:txBody>
          <a:bodyPr>
            <a:normAutofit/>
          </a:bodyPr>
          <a:lstStyle/>
          <a:p>
            <a:pPr algn="ctr"/>
            <a:r>
              <a:rPr lang="ru-RU" sz="44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Источники</a:t>
            </a:r>
            <a:endParaRPr lang="ru-RU" sz="440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2">
            <a:lum contrast="63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029" t="7783" r="21685" b="4375"/>
          <a:stretch/>
        </p:blipFill>
        <p:spPr>
          <a:xfrm>
            <a:off x="11257613" y="239843"/>
            <a:ext cx="738534" cy="1184224"/>
          </a:xfrm>
          <a:prstGeom prst="rect">
            <a:avLst/>
          </a:prstGeom>
        </p:spPr>
      </p:pic>
      <p:sp>
        <p:nvSpPr>
          <p:cNvPr id="15" name="Текст 14"/>
          <p:cNvSpPr>
            <a:spLocks noGrp="1"/>
          </p:cNvSpPr>
          <p:nvPr>
            <p:ph type="body" sz="half" idx="2"/>
          </p:nvPr>
        </p:nvSpPr>
        <p:spPr>
          <a:xfrm>
            <a:off x="579129" y="1223515"/>
            <a:ext cx="11047751" cy="4691063"/>
          </a:xfrm>
        </p:spPr>
        <p:txBody>
          <a:bodyPr numCol="2">
            <a:normAutofit/>
          </a:bodyPr>
          <a:lstStyle/>
          <a:p>
            <a:pPr marL="342900" lvl="0" indent="-342900">
              <a:buFont typeface="+mj-lt"/>
              <a:buAutoNum type="arabicPeriod"/>
            </a:pPr>
            <a:r>
              <a:rPr lang="ru-RU" dirty="0"/>
              <a:t>Федеральный закон «О свободном порте Владивосток» от 13 июля 2015г. № 212-ФЗ // СПС «Консультант Плюс». – Режим доступа: </a:t>
            </a:r>
          </a:p>
          <a:p>
            <a:pPr marL="342900" lvl="0" indent="-342900">
              <a:buFont typeface="+mj-lt"/>
              <a:buAutoNum type="arabicPeriod"/>
            </a:pPr>
            <a:r>
              <a:rPr lang="ru-RU" dirty="0"/>
              <a:t>Свободная экономическая зона Инчхон – URL: </a:t>
            </a:r>
            <a:r>
              <a:rPr lang="ru-RU" u="sng" dirty="0">
                <a:hlinkClick r:id="rId3"/>
              </a:rPr>
              <a:t>http://www.ruskorinfo.ru/articles/business/8613/</a:t>
            </a:r>
            <a:r>
              <a:rPr lang="ru-RU" dirty="0"/>
              <a:t> </a:t>
            </a:r>
            <a:r>
              <a:rPr lang="ru-RU" u="sng" dirty="0">
                <a:hlinkClick r:id="rId4"/>
              </a:rPr>
              <a:t>http://russian.visitkorea.or.kr/rus/SI/</a:t>
            </a:r>
            <a:r>
              <a:rPr lang="ru-RU" dirty="0"/>
              <a:t> </a:t>
            </a:r>
          </a:p>
          <a:p>
            <a:pPr marL="342900" lvl="0" indent="-342900">
              <a:buFont typeface="+mj-lt"/>
              <a:buAutoNum type="arabicPeriod"/>
            </a:pPr>
            <a:r>
              <a:rPr lang="ru-RU" dirty="0"/>
              <a:t>Научные лаборатории Владивостокского государственного университета экономики и сервиса – URL: </a:t>
            </a:r>
            <a:r>
              <a:rPr lang="ru-RU" u="sng" dirty="0">
                <a:hlinkClick r:id="rId5"/>
              </a:rPr>
              <a:t>http://iibs.vvsu.ru/list/about/</a:t>
            </a:r>
            <a:r>
              <a:rPr lang="ru-RU" dirty="0"/>
              <a:t> </a:t>
            </a:r>
          </a:p>
          <a:p>
            <a:pPr marL="342900" lvl="0" indent="-342900">
              <a:buFont typeface="+mj-lt"/>
              <a:buAutoNum type="arabicPeriod"/>
            </a:pPr>
            <a:r>
              <a:rPr lang="ru-RU" dirty="0"/>
              <a:t>Свободная экономическая зона </a:t>
            </a:r>
            <a:r>
              <a:rPr lang="ru-RU" dirty="0" smtClean="0"/>
              <a:t>Лос-Анджелеса </a:t>
            </a:r>
            <a:r>
              <a:rPr lang="ru-RU" dirty="0"/>
              <a:t>– URL: </a:t>
            </a:r>
            <a:r>
              <a:rPr lang="ru-RU" u="sng" dirty="0">
                <a:hlinkClick r:id="rId6"/>
              </a:rPr>
              <a:t>http://lkyspp.nus.edu.sg/aci/wp-content/uploads/sites/4/2013/04/BBK_Past_History_and_Current_Development_Towards_Being_A_SEZ_24Aug09.pdf</a:t>
            </a:r>
            <a:r>
              <a:rPr lang="ru-RU" dirty="0"/>
              <a:t> </a:t>
            </a:r>
          </a:p>
          <a:p>
            <a:pPr marL="342900" lvl="0" indent="-342900">
              <a:buFont typeface="+mj-lt"/>
              <a:buAutoNum type="arabicPeriod"/>
            </a:pPr>
            <a:r>
              <a:rPr lang="ru-RU" dirty="0" smtClean="0"/>
              <a:t>Анализ экономических показателей СЭЗ – URL: </a:t>
            </a:r>
            <a:r>
              <a:rPr lang="ru-RU" u="sng" dirty="0" smtClean="0">
                <a:hlinkClick r:id="rId7"/>
              </a:rPr>
              <a:t>http</a:t>
            </a:r>
            <a:r>
              <a:rPr lang="ru-RU" u="sng" dirty="0">
                <a:hlinkClick r:id="rId7"/>
              </a:rPr>
              <a:t>://www.cisco.com/c/en/us/index.html/vpn/de/annja/0720/Singapore _</a:t>
            </a:r>
            <a:r>
              <a:rPr lang="ru-RU" u="sng" dirty="0" err="1">
                <a:hlinkClick r:id="rId7"/>
              </a:rPr>
              <a:t>business</a:t>
            </a:r>
            <a:r>
              <a:rPr lang="ru-RU" u="sng" dirty="0">
                <a:hlinkClick r:id="rId7"/>
              </a:rPr>
              <a:t>/</a:t>
            </a:r>
            <a:r>
              <a:rPr lang="ru-RU" dirty="0"/>
              <a:t> </a:t>
            </a:r>
            <a:endParaRPr lang="ru-RU" dirty="0" smtClean="0"/>
          </a:p>
          <a:p>
            <a:pPr marL="342900" lvl="0" indent="-342900">
              <a:buFont typeface="+mj-lt"/>
              <a:buAutoNum type="arabicPeriod"/>
            </a:pPr>
            <a:endParaRPr lang="ru-RU" dirty="0"/>
          </a:p>
          <a:p>
            <a:pPr marL="342900" lvl="0" indent="-342900">
              <a:buFont typeface="+mj-lt"/>
              <a:buAutoNum type="arabicPeriod"/>
            </a:pPr>
            <a:endParaRPr lang="ru-RU" dirty="0" smtClean="0"/>
          </a:p>
          <a:p>
            <a:pPr marL="342900" lvl="0" indent="-342900">
              <a:buFont typeface="+mj-lt"/>
              <a:buAutoNum type="arabicPeriod"/>
            </a:pPr>
            <a:endParaRPr lang="ru-RU" dirty="0"/>
          </a:p>
          <a:p>
            <a:pPr marL="342900" lvl="0" indent="-342900">
              <a:buFont typeface="+mj-lt"/>
              <a:buAutoNum type="arabicPeriod"/>
            </a:pPr>
            <a:endParaRPr lang="ru-RU" dirty="0" smtClean="0"/>
          </a:p>
          <a:p>
            <a:pPr marL="342900" lvl="0" indent="-342900">
              <a:buFont typeface="+mj-lt"/>
              <a:buAutoNum type="arabicPeriod"/>
            </a:pPr>
            <a:r>
              <a:rPr lang="ru-RU" dirty="0" smtClean="0"/>
              <a:t>МЭР </a:t>
            </a:r>
            <a:r>
              <a:rPr lang="ru-RU" dirty="0"/>
              <a:t>РФ – URL: </a:t>
            </a:r>
            <a:r>
              <a:rPr lang="ru-RU" u="sng" dirty="0">
                <a:hlinkClick r:id="rId8"/>
              </a:rPr>
              <a:t>http://economy.gov.ru/minec/main</a:t>
            </a:r>
            <a:r>
              <a:rPr lang="ru-RU" dirty="0"/>
              <a:t> </a:t>
            </a:r>
            <a:r>
              <a:rPr lang="ru-RU" u="sng" dirty="0">
                <a:hlinkClick r:id="rId9"/>
              </a:rPr>
              <a:t>http://www.ved.gov.ru/exportcountries/vn/vn_ru_relations/vn_ru_trade/</a:t>
            </a:r>
            <a:r>
              <a:rPr lang="ru-RU" dirty="0"/>
              <a:t> </a:t>
            </a:r>
          </a:p>
          <a:p>
            <a:pPr marL="342900" lvl="0" indent="-342900">
              <a:buFont typeface="+mj-lt"/>
              <a:buAutoNum type="arabicPeriod"/>
            </a:pPr>
            <a:r>
              <a:rPr lang="ru-RU" dirty="0"/>
              <a:t>МИД РФ – URL: </a:t>
            </a:r>
            <a:r>
              <a:rPr lang="ru-RU" u="sng" dirty="0">
                <a:hlinkClick r:id="rId10"/>
              </a:rPr>
              <a:t>http://www.mid.ru/home</a:t>
            </a:r>
            <a:r>
              <a:rPr lang="ru-RU" dirty="0"/>
              <a:t> </a:t>
            </a:r>
            <a:r>
              <a:rPr lang="ru-RU" u="sng" dirty="0">
                <a:hlinkClick r:id="rId11"/>
              </a:rPr>
              <a:t>http://www.mid.ru/en_GB/web/guest/publikacii/-/asset_publisher/nTzOQTrrCFd0/content/id/1527545?p_p_id=101_INSTANCE_nTzOQTrrCFd0&amp;_101_INSTANCE_nTzOQTrrCFd0_languageId=ru_RU</a:t>
            </a:r>
            <a:r>
              <a:rPr lang="ru-RU" dirty="0"/>
              <a:t>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87905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t="-11000" b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34603" y="-328532"/>
            <a:ext cx="10018713" cy="1752599"/>
          </a:xfrm>
        </p:spPr>
        <p:txBody>
          <a:bodyPr/>
          <a:lstStyle/>
          <a:p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внимание!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>
            <a:lum contrast="63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029" t="7783" r="21685" b="4375"/>
          <a:stretch/>
        </p:blipFill>
        <p:spPr>
          <a:xfrm>
            <a:off x="11257613" y="239843"/>
            <a:ext cx="738534" cy="118422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4310" y="239843"/>
            <a:ext cx="1128184" cy="75475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597" y="4414585"/>
            <a:ext cx="1835977" cy="2183896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455" y="239843"/>
            <a:ext cx="1136746" cy="774882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4603" y="246869"/>
            <a:ext cx="1153095" cy="767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3264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7cd98fcdc1f5fe37e108925785d48e423a0da4d"/>
</p:tagLst>
</file>

<file path=ppt/theme/theme1.xml><?xml version="1.0" encoding="utf-8"?>
<a:theme xmlns:a="http://schemas.openxmlformats.org/drawingml/2006/main" name="shablon10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shablon10</Template>
  <TotalTime>3687</TotalTime>
  <Words>368</Words>
  <Application>Microsoft Office PowerPoint</Application>
  <PresentationFormat>Широкоэкранный</PresentationFormat>
  <Paragraphs>92</Paragraphs>
  <Slides>20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5" baseType="lpstr">
      <vt:lpstr>Arial</vt:lpstr>
      <vt:lpstr>Calibri</vt:lpstr>
      <vt:lpstr>Times New Roman</vt:lpstr>
      <vt:lpstr>Wingdings</vt:lpstr>
      <vt:lpstr>shablon10</vt:lpstr>
      <vt:lpstr>Свободный порт Владивосток: влияние  на развитие региональной экономики</vt:lpstr>
      <vt:lpstr>Послание Президента РФ</vt:lpstr>
      <vt:lpstr>Особые экономические зоны</vt:lpstr>
      <vt:lpstr> История создания ОЭЗ </vt:lpstr>
      <vt:lpstr>Порто-Франко . Лос-Анджелес</vt:lpstr>
      <vt:lpstr> Порто-Франко . Владивосток </vt:lpstr>
      <vt:lpstr>  Положительный эффект  </vt:lpstr>
      <vt:lpstr> Прекращение режима «Порто-Франко» </vt:lpstr>
      <vt:lpstr>Enterprise zone  East LA, CA</vt:lpstr>
      <vt:lpstr>Свободный порт Владивосток</vt:lpstr>
      <vt:lpstr>Идентичные преференции СПВ  и СПЛА</vt:lpstr>
      <vt:lpstr>Отличия режимов</vt:lpstr>
      <vt:lpstr>Отличия режимов</vt:lpstr>
      <vt:lpstr>Идентичность режимов СПВ и СПЛА</vt:lpstr>
      <vt:lpstr>Экономический эффект деятельности СП</vt:lpstr>
      <vt:lpstr>Сопоставительный анализ экономического эффекта </vt:lpstr>
      <vt:lpstr>Социальный эффект деятельности СП </vt:lpstr>
      <vt:lpstr>Сопоставительный анализ социального эффекта</vt:lpstr>
      <vt:lpstr>Источники</vt:lpstr>
      <vt:lpstr>Спасибо за внимание!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«Свободный порт Владивосток: возможности и перспективы»</dc:title>
  <dc:creator>Вера Никулина</dc:creator>
  <cp:lastModifiedBy>Вера Никулина</cp:lastModifiedBy>
  <cp:revision>119</cp:revision>
  <dcterms:created xsi:type="dcterms:W3CDTF">2015-09-15T21:02:14Z</dcterms:created>
  <dcterms:modified xsi:type="dcterms:W3CDTF">2016-04-28T22:19:43Z</dcterms:modified>
</cp:coreProperties>
</file>