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63" r:id="rId4"/>
    <p:sldId id="258" r:id="rId5"/>
    <p:sldId id="261" r:id="rId6"/>
    <p:sldId id="262" r:id="rId7"/>
    <p:sldId id="260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5AED3F9-07A5-4789-B84B-F5D4F35A3722}" type="datetimeFigureOut">
              <a:rPr lang="ru-RU" smtClean="0"/>
              <a:pPr/>
              <a:t>08.01.2016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3435596-691B-4462-9F67-C8998B682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1412776"/>
            <a:ext cx="6408712" cy="4248472"/>
          </a:xfrm>
        </p:spPr>
        <p:txBody>
          <a:bodyPr>
            <a:normAutofit fontScale="92500" lnSpcReduction="20000"/>
          </a:bodyPr>
          <a:lstStyle/>
          <a:p>
            <a:r>
              <a:rPr lang="ru-RU" sz="3500" b="0" dirty="0" smtClean="0"/>
              <a:t>Разработка бизнес-плана </a:t>
            </a:r>
            <a:endParaRPr lang="ru-RU" sz="3500" b="0" dirty="0" smtClean="0"/>
          </a:p>
          <a:p>
            <a:r>
              <a:rPr lang="ru-RU" sz="3500" b="0" dirty="0" smtClean="0"/>
              <a:t>по </a:t>
            </a:r>
            <a:r>
              <a:rPr lang="ru-RU" sz="3500" b="0" dirty="0" smtClean="0"/>
              <a:t>открытию филиала </a:t>
            </a:r>
            <a:endParaRPr lang="ru-RU" sz="3500" b="0" dirty="0" smtClean="0"/>
          </a:p>
          <a:p>
            <a:r>
              <a:rPr lang="ru-RU" sz="3500" b="0" dirty="0" smtClean="0"/>
              <a:t>действующего </a:t>
            </a:r>
            <a:r>
              <a:rPr lang="ru-RU" sz="3500" b="0" dirty="0" smtClean="0"/>
              <a:t>предприятия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r"/>
            <a:r>
              <a:rPr lang="ru-RU" sz="1400" dirty="0" smtClean="0"/>
              <a:t>Студент  гр. БЭУ-11-МП                     А.С. Юрченко</a:t>
            </a:r>
          </a:p>
          <a:p>
            <a:pPr algn="r"/>
            <a:r>
              <a:rPr lang="ru-RU" sz="1400" dirty="0" smtClean="0"/>
              <a:t>Научный руководитель                     С.В. </a:t>
            </a:r>
            <a:r>
              <a:rPr lang="ru-RU" sz="1400" dirty="0" err="1" smtClean="0"/>
              <a:t>Кучерова</a:t>
            </a:r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Цель </a:t>
            </a:r>
            <a:r>
              <a:rPr lang="ru-RU" dirty="0" smtClean="0"/>
              <a:t>- разработка бизнес-плана и обоснование финансово-экономической целесообразности открытия филиала автосервиса.</a:t>
            </a:r>
          </a:p>
          <a:p>
            <a:endParaRPr lang="ru-RU" dirty="0" smtClean="0"/>
          </a:p>
          <a:p>
            <a:r>
              <a:rPr lang="ru-RU" b="1" dirty="0" smtClean="0"/>
              <a:t>Предмет</a:t>
            </a:r>
            <a:r>
              <a:rPr lang="ru-RU" dirty="0" smtClean="0"/>
              <a:t> - бизнес-план по созданию подразделения существующей организации.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13318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Постоянное приведение бизнес-плана в соответствие с новыми условиями дает возможность использовать его в качестве инструмента оценки практических результатов работы предприятия.</a:t>
            </a:r>
          </a:p>
          <a:p>
            <a:endParaRPr lang="ru-RU" dirty="0" smtClean="0"/>
          </a:p>
          <a:p>
            <a:r>
              <a:rPr lang="ru-RU" dirty="0" smtClean="0"/>
              <a:t>Эффективно организованный бизнес является предпосылкой обеспечения устойчивого роста и достижения высоких конечных результатов его хозяйственной деятельности в целом. </a:t>
            </a:r>
          </a:p>
          <a:p>
            <a:endParaRPr lang="ru-RU" dirty="0" smtClean="0"/>
          </a:p>
          <a:p>
            <a:r>
              <a:rPr lang="ru-RU" dirty="0" smtClean="0"/>
              <a:t>Знание и практическое использование современных принципов, механизмов и методов эффективного управления бизнес - планированием позволяет обеспечить переход предприятия к новому качеству экономического развития в рыночных условиях.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8003232" cy="5781256"/>
          </a:xfrm>
        </p:spPr>
        <p:txBody>
          <a:bodyPr>
            <a:normAutofit/>
          </a:bodyPr>
          <a:lstStyle/>
          <a:p>
            <a:r>
              <a:rPr lang="ru-RU" b="1" dirty="0" smtClean="0"/>
              <a:t>Задачи: 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 исследование методических основ бизнес - планирования;</a:t>
            </a:r>
          </a:p>
          <a:p>
            <a:pPr lvl="0"/>
            <a:r>
              <a:rPr lang="ru-RU" dirty="0" smtClean="0"/>
              <a:t> анализ особенностей осуществления бизнес - проектов на действующем предприятии;</a:t>
            </a:r>
          </a:p>
          <a:p>
            <a:pPr lvl="0"/>
            <a:r>
              <a:rPr lang="ru-RU" dirty="0" smtClean="0"/>
              <a:t> анализ текущей производственно-хозяйственной и финансовой деятельности предприятия</a:t>
            </a:r>
          </a:p>
          <a:p>
            <a:pPr lvl="0"/>
            <a:r>
              <a:rPr lang="ru-RU" dirty="0" smtClean="0"/>
              <a:t> изучение теоретических и практических аспектов бизнес - планирования на предприятии;</a:t>
            </a:r>
          </a:p>
          <a:p>
            <a:pPr lvl="0"/>
            <a:r>
              <a:rPr lang="ru-RU" dirty="0" smtClean="0"/>
              <a:t> оценка эффективности проекта.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859216" cy="1008112"/>
          </a:xfrm>
        </p:spPr>
        <p:txBody>
          <a:bodyPr>
            <a:noAutofit/>
          </a:bodyPr>
          <a:lstStyle/>
          <a:p>
            <a:r>
              <a:rPr lang="ru-RU" sz="2400" dirty="0" smtClean="0"/>
              <a:t>Особенности осуществления инвестиционных проектов на действующем предприятии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67600" cy="4917160"/>
          </a:xfrm>
        </p:spPr>
        <p:txBody>
          <a:bodyPr>
            <a:normAutofit/>
          </a:bodyPr>
          <a:lstStyle/>
          <a:p>
            <a:r>
              <a:rPr lang="ru-RU" dirty="0" smtClean="0"/>
              <a:t>Для реализации проектов могут использоваться имеющиеся на предприятии основные средства, материальные запасы и трудовые ресурсы.</a:t>
            </a:r>
          </a:p>
          <a:p>
            <a:r>
              <a:rPr lang="ru-RU" dirty="0" smtClean="0"/>
              <a:t>Одним из источников финансирования проектов может являться амортизация основных средств и прибыль самого предприятия.</a:t>
            </a:r>
          </a:p>
          <a:p>
            <a:r>
              <a:rPr lang="ru-RU" dirty="0" smtClean="0"/>
              <a:t>Норма дисконта, применяемая для расчета показателей эффективности, должна относиться к предприятию в целом.</a:t>
            </a:r>
          </a:p>
          <a:p>
            <a:r>
              <a:rPr lang="ru-RU" dirty="0" smtClean="0"/>
              <a:t>Налоги и льготы могут быть точно вычислены только по предприятию в целом.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ru-RU" dirty="0" smtClean="0"/>
              <a:t>Анализ внешней среды предприятия (конкуренты)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1560" y="1268762"/>
          <a:ext cx="7344817" cy="5239443"/>
        </p:xfrm>
        <a:graphic>
          <a:graphicData uri="http://schemas.openxmlformats.org/drawingml/2006/table">
            <a:tbl>
              <a:tblPr/>
              <a:tblGrid>
                <a:gridCol w="1844954"/>
                <a:gridCol w="970788"/>
                <a:gridCol w="1509439"/>
                <a:gridCol w="1186856"/>
                <a:gridCol w="1832780"/>
              </a:tblGrid>
              <a:tr h="483796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  <a:cs typeface="Times New Roman"/>
                        </a:rPr>
                        <a:t>HI </a:t>
                      </a:r>
                      <a:r>
                        <a:rPr lang="ru-RU" sz="1000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Tech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000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АльфаВладСервис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>
                          <a:latin typeface="Times New Roman"/>
                          <a:ea typeface="Times New Roman"/>
                          <a:cs typeface="Times New Roman"/>
                        </a:rPr>
                        <a:t>«Желтый бокс»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>
                          <a:latin typeface="Times New Roman"/>
                          <a:ea typeface="Times New Roman"/>
                          <a:cs typeface="Times New Roman"/>
                        </a:rPr>
                        <a:t>ООО«</a:t>
                      </a:r>
                      <a:r>
                        <a:rPr lang="ru-RU" sz="1000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ТДВладСервис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6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Время работы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9.00-18.00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9.00-19.00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9.00-21.00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9.00-21.00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830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Официальный сервис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98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Автострахование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6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Установка сигнализации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830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Наличие автомойки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830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Безналичный расчет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6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Стоимость диагностики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1200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1100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1100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245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Наличие скидочной 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программы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830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Услуги эвакуатора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98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Техосмотр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98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Кузовной ремонт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459" marR="66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ru-RU" dirty="0" smtClean="0"/>
              <a:t>Матрица SWOT-анализа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1115616" y="980728"/>
          <a:ext cx="6120679" cy="5544312"/>
        </p:xfrm>
        <a:graphic>
          <a:graphicData uri="http://schemas.openxmlformats.org/drawingml/2006/table">
            <a:tbl>
              <a:tblPr/>
              <a:tblGrid>
                <a:gridCol w="2093392"/>
                <a:gridCol w="2093392"/>
                <a:gridCol w="193389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latin typeface="Calibri"/>
                      </a:endParaRPr>
                    </a:p>
                  </a:txBody>
                  <a:tcPr marL="30297" marR="30297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Положительные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Отрицательные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377">
                <a:tc rowSpan="13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Внутренние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297" marR="3029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Сильные  стороны (S)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Слабые стороны (W)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Квалифицированный персонал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Сроки выполнения работ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рабочих зон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Специфический вид деятельности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Репутация предприятия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Ограниченность площади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Широкий спектр услуг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Цены выше средних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Гарантия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Аренда помещения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Предоставление запасных частей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Неудобный подъезд к автосервису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Современное оборудование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Слабый маркетинг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Индивидуальный подход к клиенту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1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 работы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Наличие зоны отдыха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1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Проведение акций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1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Наличие автомойки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88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297" marR="3029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Возможности (О)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Угрозы (Т)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377">
                <a:tc rowSpan="7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Внешние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297" marR="3029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рекламы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Появление конкурента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Расширение видов услуг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Нехватка кадров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Открытие филиала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Высокий уровень налогов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потребительского рынка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Изменения в законодательстве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Получение официального диллерства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Уменьшение спроса на услуги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5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Поломка дорогостоящего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оборудования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Повышение аренды</a:t>
                      </a:r>
                      <a:endParaRPr lang="ru-RU" sz="11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0297" marR="302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Производственные фонды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23527" y="1916833"/>
          <a:ext cx="7920878" cy="3377479"/>
        </p:xfrm>
        <a:graphic>
          <a:graphicData uri="http://schemas.openxmlformats.org/drawingml/2006/table">
            <a:tbl>
              <a:tblPr/>
              <a:tblGrid>
                <a:gridCol w="1800201"/>
                <a:gridCol w="761784"/>
                <a:gridCol w="814841"/>
                <a:gridCol w="817414"/>
                <a:gridCol w="699040"/>
                <a:gridCol w="668502"/>
                <a:gridCol w="786914"/>
                <a:gridCol w="786091"/>
                <a:gridCol w="786091"/>
              </a:tblGrid>
              <a:tr h="614087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 основных средств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начало года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Поступило за год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Выбыло за год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конец года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11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Уд. вес, %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Уд.вес</a:t>
                      </a: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%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Уд.вес,%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Уд. вес, %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08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Производственные средства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9318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94,91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551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9639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94,60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08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Непроизводственные средства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500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5,09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550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5,40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08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9818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551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10189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ru-RU" dirty="0" smtClean="0"/>
              <a:t>Производственный план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Работы в подготовительный период: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 заключить договор аренды помещения;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 закупить необходимое для организации производственного процесса оборудование;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 произвести доделку и дооборудовавшие помещения;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 закупить инструменты;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 </a:t>
            </a:r>
            <a:r>
              <a:rPr lang="ru-RU" dirty="0" smtClean="0"/>
              <a:t>закупить офисное оборудование;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 заключить договора на поставку сырья и расходных материалов;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 произвести подбор персонала;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 зарегистрировать официально подразделение автосервиса и поставить на налоговый учет </a:t>
            </a:r>
            <a:r>
              <a:rPr lang="ru-RU" dirty="0" err="1" smtClean="0"/>
              <a:t>учет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Расчет месячного фонда заработной платы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67544" y="1293813"/>
          <a:ext cx="7416823" cy="4873625"/>
        </p:xfrm>
        <a:graphic>
          <a:graphicData uri="http://schemas.openxmlformats.org/drawingml/2006/table">
            <a:tbl>
              <a:tblPr/>
              <a:tblGrid>
                <a:gridCol w="1463029"/>
                <a:gridCol w="1903366"/>
                <a:gridCol w="2025214"/>
                <a:gridCol w="2025214"/>
              </a:tblGrid>
              <a:tr h="6645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Должность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Численность, чел.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Заработная плата в месяц, руб.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Фонд заработной платы в месяц, руб.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Директор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50000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50000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52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Мастер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45000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90000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Бухгалтер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30000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30000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Менеджер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31000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124000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Механик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33000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396000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Снабженец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30000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60000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Водитель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25000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Уборщица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18000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36000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Электрик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35000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70000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52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Кассир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20000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40000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52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317000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996000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82" marR="553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/>
          </a:bodyPr>
          <a:lstStyle/>
          <a:p>
            <a:r>
              <a:rPr lang="ru-RU" dirty="0" smtClean="0"/>
              <a:t>Отчисления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83568" y="1844824"/>
          <a:ext cx="6840760" cy="3426628"/>
        </p:xfrm>
        <a:graphic>
          <a:graphicData uri="http://schemas.openxmlformats.org/drawingml/2006/table">
            <a:tbl>
              <a:tblPr/>
              <a:tblGrid>
                <a:gridCol w="3707315"/>
                <a:gridCol w="1289189"/>
                <a:gridCol w="1844256"/>
              </a:tblGrid>
              <a:tr h="76147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latin typeface="Times New Roman"/>
                          <a:ea typeface="Times New Roman"/>
                          <a:cs typeface="Times New Roman"/>
                        </a:rPr>
                        <a:t>Размер, %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latin typeface="Times New Roman"/>
                          <a:ea typeface="Times New Roman"/>
                          <a:cs typeface="Times New Roman"/>
                        </a:rPr>
                        <a:t>Затраты, руб.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3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Пенсионный фонд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latin typeface="Times New Roman"/>
                          <a:ea typeface="Times New Roman"/>
                          <a:cs typeface="Times New Roman"/>
                        </a:rPr>
                        <a:t>2629440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47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latin typeface="Times New Roman"/>
                          <a:ea typeface="Times New Roman"/>
                          <a:cs typeface="Times New Roman"/>
                        </a:rPr>
                        <a:t>Фонд Социального страхования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    2,9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 346608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47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latin typeface="Times New Roman"/>
                          <a:ea typeface="Times New Roman"/>
                          <a:cs typeface="Times New Roman"/>
                        </a:rPr>
                        <a:t>Фонд медицинского страхования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latin typeface="Times New Roman"/>
                          <a:ea typeface="Times New Roman"/>
                          <a:cs typeface="Times New Roman"/>
                        </a:rPr>
                        <a:t>     5,1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 609552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47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во внебюджетный фонды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3585600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ru-RU" dirty="0" smtClean="0"/>
              <a:t>Затраты на покупку оборудования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95536" y="1268763"/>
          <a:ext cx="7776863" cy="5161562"/>
        </p:xfrm>
        <a:graphic>
          <a:graphicData uri="http://schemas.openxmlformats.org/drawingml/2006/table">
            <a:tbl>
              <a:tblPr/>
              <a:tblGrid>
                <a:gridCol w="2838390"/>
                <a:gridCol w="1312551"/>
                <a:gridCol w="787531"/>
                <a:gridCol w="1115668"/>
                <a:gridCol w="1722723"/>
              </a:tblGrid>
              <a:tr h="49950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Цена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Стоимость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Первичный взнос по лизингу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0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Подъемник S4C-2B (Корея)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  270000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6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1620000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162000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50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Стенд развал-схождение </a:t>
                      </a:r>
                      <a:r>
                        <a:rPr lang="ru-RU" sz="1200" baseline="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Hunter 3D HawkEye HUNTER (США)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 2343000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2343000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234300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50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Шиномонтажный стенд BL545IT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    83325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83325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8332,5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50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Диагностический комплекс Bosh (Германия) FSA 750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466000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 1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 466000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46600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50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Системы удаления выхлопных газов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  47200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9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 424800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42480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0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Стенд промывки деталей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  56000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  56000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            5600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0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Станок проточки дисков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180000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180000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          18000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50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Установка для чистки 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кондиционеров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123000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123000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12300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0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Сварочное оборудование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  18900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  18900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 1890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50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Стенд замены масла и тех. жидкостей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  42300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1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    42300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4230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0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3629725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latin typeface="Times New Roman"/>
                          <a:ea typeface="Times New Roman"/>
                          <a:cs typeface="Times New Roman"/>
                        </a:rPr>
                        <a:t>5357325</a:t>
                      </a:r>
                      <a:endParaRPr lang="ru-RU" sz="12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535732,5</a:t>
                      </a:r>
                      <a:endParaRPr lang="ru-RU" sz="12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303" marR="393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21014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расчет выручки, валовой и чистой прибыли, налоговые выплаты, рентабельность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95536" y="2253932"/>
          <a:ext cx="7920880" cy="1613535"/>
        </p:xfrm>
        <a:graphic>
          <a:graphicData uri="http://schemas.openxmlformats.org/drawingml/2006/table">
            <a:tbl>
              <a:tblPr/>
              <a:tblGrid>
                <a:gridCol w="2100419"/>
                <a:gridCol w="1444039"/>
                <a:gridCol w="1476858"/>
                <a:gridCol w="1460448"/>
                <a:gridCol w="1439116"/>
              </a:tblGrid>
              <a:tr h="33337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 месяц, руб.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 1 год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 2 года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 3 года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Выручка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2745000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32940000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32940000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32940000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Себестоимость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4205162,5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31612090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29692357,5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29672357,5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прибыль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-1460163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1327910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3247643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3267643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Налог на прибыль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27450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329400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422193,525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424793,525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Чистая прибыль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-1487613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998510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2825449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2842849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Рентабельность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-35,38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3,16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9,52</a:t>
                      </a:r>
                      <a:endParaRPr lang="ru-RU" sz="1400" baseline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9,58</a:t>
                      </a:r>
                      <a:endParaRPr lang="ru-RU" sz="1400" baseline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Анализ чувствительности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691680" y="2204865"/>
          <a:ext cx="4281765" cy="2316335"/>
        </p:xfrm>
        <a:graphic>
          <a:graphicData uri="http://schemas.openxmlformats.org/drawingml/2006/table">
            <a:tbl>
              <a:tblPr/>
              <a:tblGrid>
                <a:gridCol w="2182831"/>
                <a:gridCol w="2098934"/>
              </a:tblGrid>
              <a:tr h="463267">
                <a:tc>
                  <a:txBody>
                    <a:bodyPr/>
                    <a:lstStyle/>
                    <a:p>
                      <a:pPr indent="44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Значение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267">
                <a:tc>
                  <a:txBody>
                    <a:bodyPr/>
                    <a:lstStyle/>
                    <a:p>
                      <a:pPr indent="444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NPV, тыс.руб.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1761,5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267">
                <a:tc>
                  <a:txBody>
                    <a:bodyPr/>
                    <a:lstStyle/>
                    <a:p>
                      <a:pPr indent="444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IRR, 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   20,8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267">
                <a:tc>
                  <a:txBody>
                    <a:bodyPr/>
                    <a:lstStyle/>
                    <a:p>
                      <a:pPr indent="444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DPP, лет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     2,4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267">
                <a:tc>
                  <a:txBody>
                    <a:bodyPr/>
                    <a:lstStyle/>
                    <a:p>
                      <a:pPr indent="444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PI,%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   64,3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Вывод: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Проведенное исследование показало, что открытие филиала ООО «ТД </a:t>
            </a:r>
            <a:r>
              <a:rPr lang="ru-RU" dirty="0" err="1" smtClean="0"/>
              <a:t>ВладСервис</a:t>
            </a:r>
            <a:r>
              <a:rPr lang="ru-RU" dirty="0" smtClean="0"/>
              <a:t>» является финансово обоснованным и выгодным проектом. </a:t>
            </a:r>
          </a:p>
          <a:p>
            <a:r>
              <a:rPr lang="ru-RU" dirty="0" smtClean="0"/>
              <a:t>Услуги автосервиса пользуются стабильным спросом, и, в связи с постоянным увеличением количества </a:t>
            </a:r>
            <a:r>
              <a:rPr lang="ru-RU" dirty="0" err="1" smtClean="0"/>
              <a:t>автовладельцев</a:t>
            </a:r>
            <a:r>
              <a:rPr lang="ru-RU" dirty="0" smtClean="0"/>
              <a:t>, потребность в таких услугах будет только расти.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</TotalTime>
  <Words>852</Words>
  <Application>Microsoft Office PowerPoint</Application>
  <PresentationFormat>Экран (4:3)</PresentationFormat>
  <Paragraphs>402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   </vt:lpstr>
      <vt:lpstr>Слайд 2</vt:lpstr>
      <vt:lpstr>Актуальность: </vt:lpstr>
      <vt:lpstr>Слайд 4</vt:lpstr>
      <vt:lpstr>Особенности осуществления инвестиционных проектов на действующем предприятии</vt:lpstr>
      <vt:lpstr>Анализ внешней среды предприятия (конкуренты)</vt:lpstr>
      <vt:lpstr>Матрица SWOT-анализа</vt:lpstr>
      <vt:lpstr>Производственные фонды</vt:lpstr>
      <vt:lpstr>Производственный план</vt:lpstr>
      <vt:lpstr>Расчет месячного фонда заработной платы</vt:lpstr>
      <vt:lpstr>Отчисления </vt:lpstr>
      <vt:lpstr>Затраты на покупку оборудования</vt:lpstr>
      <vt:lpstr>расчет выручки, валовой и чистой прибыли, налоговые выплаты, рентабельность</vt:lpstr>
      <vt:lpstr>Анализ чувствительности</vt:lpstr>
      <vt:lpstr>Вывод: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olibash</dc:creator>
  <cp:lastModifiedBy>ART</cp:lastModifiedBy>
  <cp:revision>7</cp:revision>
  <dcterms:created xsi:type="dcterms:W3CDTF">2015-12-15T05:04:36Z</dcterms:created>
  <dcterms:modified xsi:type="dcterms:W3CDTF">2016-01-08T04:24:05Z</dcterms:modified>
</cp:coreProperties>
</file>