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6" r:id="rId22"/>
    <p:sldId id="286" r:id="rId23"/>
    <p:sldId id="277" r:id="rId24"/>
    <p:sldId id="287" r:id="rId25"/>
    <p:sldId id="278" r:id="rId26"/>
    <p:sldId id="279" r:id="rId27"/>
    <p:sldId id="284" r:id="rId28"/>
    <p:sldId id="280" r:id="rId29"/>
    <p:sldId id="281" r:id="rId30"/>
    <p:sldId id="285" r:id="rId31"/>
    <p:sldId id="282" r:id="rId32"/>
    <p:sldId id="283" r:id="rId33"/>
  </p:sldIdLst>
  <p:sldSz cx="12192000" cy="6858000"/>
  <p:notesSz cx="6858000" cy="9144000"/>
  <p:custDataLst>
    <p:tags r:id="rId35"/>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44" autoAdjust="0"/>
    <p:restoredTop sz="94660"/>
  </p:normalViewPr>
  <p:slideViewPr>
    <p:cSldViewPr snapToGrid="0">
      <p:cViewPr varScale="1">
        <p:scale>
          <a:sx n="72" d="100"/>
          <a:sy n="72" d="100"/>
        </p:scale>
        <p:origin x="96" y="60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DX\Desktop\&#1051;&#1080;&#1089;&#1090;%20Microsoft%20Exce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DX\Desktop\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DX\Desktop\&#1051;&#1080;&#1089;&#1090;%20Microsoft%20Excel.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file:///C:\Users\ADX\Desktop\&#1051;&#1080;&#1089;&#1090;%20Microsoft%20Excel.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ADX\Desktop\&#1051;&#1080;&#1089;&#1090;%20Microsoft%20Excel.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ru-RU"/>
              <a:t>Рост аудитории в мире</a:t>
            </a:r>
          </a:p>
        </c:rich>
      </c:tx>
      <c:layout/>
      <c:overlay val="0"/>
      <c:spPr>
        <a:noFill/>
        <a:ln>
          <a:noFill/>
        </a:ln>
        <a:effectLst/>
      </c:spPr>
      <c:txPr>
        <a:bodyPr rot="0" spcFirstLastPara="1" vertOverflow="ellipsis" vert="horz" wrap="square" anchor="ctr" anchorCtr="1"/>
        <a:lstStyle/>
        <a:p>
          <a:pPr>
            <a:defRPr sz="2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ru-RU"/>
        </a:p>
      </c:txPr>
    </c:title>
    <c:autoTitleDeleted val="0"/>
    <c:plotArea>
      <c:layout/>
      <c:lineChart>
        <c:grouping val="standard"/>
        <c:varyColors val="0"/>
        <c:ser>
          <c:idx val="0"/>
          <c:order val="0"/>
          <c:spPr>
            <a:ln w="34925" cap="rnd">
              <a:solidFill>
                <a:schemeClr val="accent1"/>
              </a:solidFill>
              <a:round/>
            </a:ln>
            <a:effectLst>
              <a:outerShdw blurRad="40000" dist="23000" dir="5400000" rotWithShape="0">
                <a:srgbClr val="000000">
                  <a:alpha val="35000"/>
                </a:srgbClr>
              </a:outerShdw>
            </a:effectLst>
          </c:spPr>
          <c:marker>
            <c:symbol val="none"/>
          </c:marker>
          <c:dLbls>
            <c:dLbl>
              <c:idx val="1"/>
              <c:layout>
                <c:manualLayout>
                  <c:x val="-9.8166666666666694E-2"/>
                  <c:y val="-0.1435185185185185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11483333333333333"/>
                  <c:y val="-0.2037037037037037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0372222222222222"/>
                  <c:y val="-0.2314814814814815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0450000000000011"/>
                  <c:y val="-0.2222222222222222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8.7833333333333333E-2"/>
                  <c:y val="-0.19444444444444453"/>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6.0055555555555661E-2"/>
                  <c:y val="-0.1481481481481481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2000" b="0" i="0" u="none" strike="noStrike" kern="1200" baseline="0">
                    <a:solidFill>
                      <a:schemeClr val="lt1">
                        <a:lumMod val="85000"/>
                      </a:schemeClr>
                    </a:solidFill>
                    <a:latin typeface="+mn-lt"/>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numRef>
              <c:f>Лист1!$B$8:$J$8</c:f>
              <c:numCache>
                <c:formatCode>General</c:formatCode>
                <c:ptCount val="9"/>
                <c:pt idx="0">
                  <c:v>1995</c:v>
                </c:pt>
                <c:pt idx="1">
                  <c:v>2000</c:v>
                </c:pt>
                <c:pt idx="2">
                  <c:v>2003</c:v>
                </c:pt>
                <c:pt idx="3">
                  <c:v>2005</c:v>
                </c:pt>
                <c:pt idx="4">
                  <c:v>2007</c:v>
                </c:pt>
                <c:pt idx="5">
                  <c:v>2009</c:v>
                </c:pt>
                <c:pt idx="6">
                  <c:v>2011</c:v>
                </c:pt>
                <c:pt idx="7">
                  <c:v>2013</c:v>
                </c:pt>
                <c:pt idx="8">
                  <c:v>2015</c:v>
                </c:pt>
              </c:numCache>
            </c:numRef>
          </c:cat>
          <c:val>
            <c:numRef>
              <c:f>Лист1!$D$31:$D$37</c:f>
              <c:numCache>
                <c:formatCode>General</c:formatCode>
                <c:ptCount val="7"/>
                <c:pt idx="0">
                  <c:v>0</c:v>
                </c:pt>
                <c:pt idx="1">
                  <c:v>361</c:v>
                </c:pt>
                <c:pt idx="2">
                  <c:v>580</c:v>
                </c:pt>
                <c:pt idx="3">
                  <c:v>973</c:v>
                </c:pt>
                <c:pt idx="4">
                  <c:v>1262</c:v>
                </c:pt>
                <c:pt idx="5">
                  <c:v>1733</c:v>
                </c:pt>
                <c:pt idx="6">
                  <c:v>2095</c:v>
                </c:pt>
              </c:numCache>
            </c:numRef>
          </c:val>
          <c:smooth val="0"/>
        </c:ser>
        <c:dLbls>
          <c:dLblPos val="ctr"/>
          <c:showLegendKey val="0"/>
          <c:showVal val="1"/>
          <c:showCatName val="0"/>
          <c:showSerName val="0"/>
          <c:showPercent val="0"/>
          <c:showBubbleSize val="0"/>
        </c:dLbls>
        <c:smooth val="0"/>
        <c:axId val="121662112"/>
        <c:axId val="121662504"/>
      </c:lineChart>
      <c:catAx>
        <c:axId val="121662112"/>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2800" b="0" i="0" u="none" strike="noStrike" kern="1200" baseline="0">
                <a:solidFill>
                  <a:schemeClr val="lt1">
                    <a:lumMod val="85000"/>
                  </a:schemeClr>
                </a:solidFill>
                <a:latin typeface="+mn-lt"/>
                <a:ea typeface="+mn-ea"/>
                <a:cs typeface="+mn-cs"/>
              </a:defRPr>
            </a:pPr>
            <a:endParaRPr lang="ru-RU"/>
          </a:p>
        </c:txPr>
        <c:crossAx val="121662504"/>
        <c:crosses val="autoZero"/>
        <c:auto val="1"/>
        <c:lblAlgn val="ctr"/>
        <c:lblOffset val="100"/>
        <c:noMultiLvlLbl val="0"/>
      </c:catAx>
      <c:valAx>
        <c:axId val="12166250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lt1">
                    <a:lumMod val="85000"/>
                  </a:schemeClr>
                </a:solidFill>
                <a:latin typeface="+mn-lt"/>
                <a:ea typeface="+mn-ea"/>
                <a:cs typeface="+mn-cs"/>
              </a:defRPr>
            </a:pPr>
            <a:endParaRPr lang="ru-RU"/>
          </a:p>
        </c:txPr>
        <c:crossAx val="121662112"/>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2000"/>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ru-RU" sz="2400"/>
              <a:t>Динамика роста аудитории Интернета в России в млн. человек</a:t>
            </a:r>
          </a:p>
        </c:rich>
      </c:tx>
      <c:layout>
        <c:manualLayout>
          <c:xMode val="edge"/>
          <c:yMode val="edge"/>
          <c:x val="0.14133850065616796"/>
          <c:y val="0"/>
        </c:manualLayout>
      </c:layout>
      <c:overlay val="0"/>
      <c:spPr>
        <a:noFill/>
        <a:ln>
          <a:noFill/>
        </a:ln>
        <a:effectLst/>
      </c:spPr>
      <c:txPr>
        <a:bodyPr rot="0" spcFirstLastPara="1" vertOverflow="ellipsis" vert="horz" wrap="square" anchor="ctr" anchorCtr="1"/>
        <a:lstStyle/>
        <a:p>
          <a:pPr>
            <a:defRPr sz="2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ru-RU"/>
        </a:p>
      </c:txPr>
    </c:title>
    <c:autoTitleDeleted val="0"/>
    <c:plotArea>
      <c:layout>
        <c:manualLayout>
          <c:layoutTarget val="inner"/>
          <c:xMode val="edge"/>
          <c:yMode val="edge"/>
          <c:x val="5.2705790682414697E-2"/>
          <c:y val="0.14859725867599885"/>
          <c:w val="0.82289837598425197"/>
          <c:h val="0.6849128025663459"/>
        </c:manualLayout>
      </c:layout>
      <c:lineChart>
        <c:grouping val="standard"/>
        <c:varyColors val="0"/>
        <c:ser>
          <c:idx val="0"/>
          <c:order val="0"/>
          <c:tx>
            <c:strRef>
              <c:f>Лист1!$B$32</c:f>
              <c:strCache>
                <c:ptCount val="1"/>
                <c:pt idx="0">
                  <c:v>Суточная</c:v>
                </c:pt>
              </c:strCache>
            </c:strRef>
          </c:tx>
          <c:spPr>
            <a:ln w="34925" cap="rnd">
              <a:solidFill>
                <a:schemeClr val="accent1"/>
              </a:solidFill>
              <a:round/>
            </a:ln>
            <a:effectLst>
              <a:outerShdw blurRad="40000" dist="23000" dir="5400000" rotWithShape="0">
                <a:srgbClr val="000000">
                  <a:alpha val="35000"/>
                </a:srgbClr>
              </a:outerShdw>
            </a:effectLst>
          </c:spPr>
          <c:marker>
            <c:symbol val="none"/>
          </c:marker>
          <c:dLbls>
            <c:dLbl>
              <c:idx val="0"/>
              <c:layout>
                <c:manualLayout>
                  <c:x val="-2.7925872859437879E-2"/>
                  <c:y val="1.851851851851843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5598421072673415E-17"/>
                  <c:y val="5.092592592592592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1170349143775148E-2"/>
                  <c:y val="5.555555555555546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5.5851745718875738E-3"/>
                  <c:y val="6.481481481481472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0718460145381706E-2"/>
                  <c:y val="5.555555555555555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3.6303634717269231E-2"/>
                  <c:y val="9.9537037037036966E-2"/>
                </c:manualLayout>
              </c:layout>
              <c:spPr>
                <a:noFill/>
                <a:ln>
                  <a:noFill/>
                </a:ln>
                <a:effectLst/>
              </c:spPr>
              <c:txPr>
                <a:bodyPr rot="0" spcFirstLastPara="1" vertOverflow="ellipsis" vert="horz" wrap="square" lIns="38100" tIns="19050" rIns="38100" bIns="19050" anchor="ctr" anchorCtr="1">
                  <a:noAutofit/>
                </a:bodyPr>
                <a:lstStyle/>
                <a:p>
                  <a:pPr>
                    <a:defRPr sz="2000" b="0" i="0" u="none" strike="noStrike" kern="1200" baseline="0">
                      <a:solidFill>
                        <a:schemeClr val="lt1">
                          <a:lumMod val="85000"/>
                        </a:schemeClr>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layout>
                    <c:manualLayout>
                      <c:w val="6.1227366299936178E-2"/>
                      <c:h val="5.0856663750364538E-2"/>
                    </c:manualLayout>
                  </c15:layout>
                </c:ext>
              </c:extLst>
            </c:dLbl>
            <c:dLbl>
              <c:idx val="6"/>
              <c:layout>
                <c:manualLayout>
                  <c:x val="-1.6755523715662721E-2"/>
                  <c:y val="0.1249999999999999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1.6755523715662822E-2"/>
                  <c:y val="0.12037037037037028"/>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1.1170349143775148E-2"/>
                  <c:y val="0.13425925925925916"/>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2.2340698287550295E-2"/>
                  <c:y val="0.13425925925925927"/>
                </c:manualLayout>
              </c:layout>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2.2340698287550295E-2"/>
                  <c:y val="0.12037037037037036"/>
                </c:manualLayout>
              </c:layout>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2.23406982875505E-2"/>
                  <c:y val="9.722222222222222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1.1170349143775148E-2"/>
                  <c:y val="8.333333333333332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lt1">
                        <a:lumMod val="8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Лист1!$B$11:$N$11</c:f>
              <c:strCache>
                <c:ptCount val="13"/>
                <c:pt idx="0">
                  <c:v>2004</c:v>
                </c:pt>
                <c:pt idx="1">
                  <c:v>2005</c:v>
                </c:pt>
                <c:pt idx="2">
                  <c:v>2006</c:v>
                </c:pt>
                <c:pt idx="3">
                  <c:v>2007</c:v>
                </c:pt>
                <c:pt idx="4">
                  <c:v>2008</c:v>
                </c:pt>
                <c:pt idx="5">
                  <c:v>2009</c:v>
                </c:pt>
                <c:pt idx="6">
                  <c:v>2010</c:v>
                </c:pt>
                <c:pt idx="7">
                  <c:v>2011</c:v>
                </c:pt>
                <c:pt idx="8">
                  <c:v>2012</c:v>
                </c:pt>
                <c:pt idx="9">
                  <c:v>2012-2013</c:v>
                </c:pt>
                <c:pt idx="10">
                  <c:v>2013</c:v>
                </c:pt>
                <c:pt idx="11">
                  <c:v>2013</c:v>
                </c:pt>
                <c:pt idx="12">
                  <c:v>2014</c:v>
                </c:pt>
              </c:strCache>
            </c:strRef>
          </c:cat>
          <c:val>
            <c:numRef>
              <c:f>Лист1!$C$32:$O$32</c:f>
              <c:numCache>
                <c:formatCode>General</c:formatCode>
                <c:ptCount val="13"/>
                <c:pt idx="0">
                  <c:v>3.1</c:v>
                </c:pt>
                <c:pt idx="1">
                  <c:v>5.3</c:v>
                </c:pt>
                <c:pt idx="2">
                  <c:v>6.2</c:v>
                </c:pt>
                <c:pt idx="3">
                  <c:v>9.1999999999999993</c:v>
                </c:pt>
                <c:pt idx="4">
                  <c:v>10.1</c:v>
                </c:pt>
                <c:pt idx="5">
                  <c:v>16.2</c:v>
                </c:pt>
                <c:pt idx="6">
                  <c:v>21.3</c:v>
                </c:pt>
                <c:pt idx="7">
                  <c:v>28.6</c:v>
                </c:pt>
                <c:pt idx="8">
                  <c:v>36.700000000000003</c:v>
                </c:pt>
                <c:pt idx="9">
                  <c:v>45.1</c:v>
                </c:pt>
                <c:pt idx="10">
                  <c:v>50.1</c:v>
                </c:pt>
                <c:pt idx="11">
                  <c:v>52.1</c:v>
                </c:pt>
                <c:pt idx="12">
                  <c:v>52.2</c:v>
                </c:pt>
              </c:numCache>
            </c:numRef>
          </c:val>
          <c:smooth val="0"/>
        </c:ser>
        <c:ser>
          <c:idx val="1"/>
          <c:order val="1"/>
          <c:tx>
            <c:strRef>
              <c:f>Лист1!$B$33</c:f>
              <c:strCache>
                <c:ptCount val="1"/>
                <c:pt idx="0">
                  <c:v>Недельная</c:v>
                </c:pt>
              </c:strCache>
            </c:strRef>
          </c:tx>
          <c:spPr>
            <a:ln w="34925" cap="rnd">
              <a:solidFill>
                <a:schemeClr val="accent2"/>
              </a:solidFill>
              <a:round/>
            </a:ln>
            <a:effectLst>
              <a:outerShdw blurRad="40000" dist="23000" dir="5400000" rotWithShape="0">
                <a:srgbClr val="000000">
                  <a:alpha val="35000"/>
                </a:srgbClr>
              </a:outerShdw>
            </a:effectLst>
          </c:spPr>
          <c:marker>
            <c:symbol val="none"/>
          </c:marker>
          <c:dLbls>
            <c:dLbl>
              <c:idx val="0"/>
              <c:layout>
                <c:manualLayout>
                  <c:x val="-4.4791666666666674E-2"/>
                  <c:y val="-5.5555555555555558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3541666666666648E-2"/>
                  <c:y val="1.296296296296296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8.6213090551181103E-3"/>
                  <c:y val="2.314814814814814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1874999999999922E-2"/>
                  <c:y val="-1.666666666666666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5625E-2"/>
                  <c:y val="5.5555555555555558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1.1458333333333256E-2"/>
                  <c:y val="-3.7037037037037038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9.3749999999999997E-3"/>
                  <c:y val="-3.7037037037037038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7.2916666666666668E-3"/>
                  <c:y val="0"/>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1.3541666666666667E-2"/>
                  <c:y val="1.8518518518518179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1.2500000000000001E-2"/>
                  <c:y val="4.074074074074070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1.6666666666666666E-2"/>
                  <c:y val="6.481481481481474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1.9791666666666666E-2"/>
                  <c:y val="-3.3950225088053312E-17"/>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lt1">
                        <a:lumMod val="8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Лист1!$B$11:$N$11</c:f>
              <c:strCache>
                <c:ptCount val="13"/>
                <c:pt idx="0">
                  <c:v>2004</c:v>
                </c:pt>
                <c:pt idx="1">
                  <c:v>2005</c:v>
                </c:pt>
                <c:pt idx="2">
                  <c:v>2006</c:v>
                </c:pt>
                <c:pt idx="3">
                  <c:v>2007</c:v>
                </c:pt>
                <c:pt idx="4">
                  <c:v>2008</c:v>
                </c:pt>
                <c:pt idx="5">
                  <c:v>2009</c:v>
                </c:pt>
                <c:pt idx="6">
                  <c:v>2010</c:v>
                </c:pt>
                <c:pt idx="7">
                  <c:v>2011</c:v>
                </c:pt>
                <c:pt idx="8">
                  <c:v>2012</c:v>
                </c:pt>
                <c:pt idx="9">
                  <c:v>2012-2013</c:v>
                </c:pt>
                <c:pt idx="10">
                  <c:v>2013</c:v>
                </c:pt>
                <c:pt idx="11">
                  <c:v>2013</c:v>
                </c:pt>
                <c:pt idx="12">
                  <c:v>2014</c:v>
                </c:pt>
              </c:strCache>
            </c:strRef>
          </c:cat>
          <c:val>
            <c:numRef>
              <c:f>Лист1!$C$33:$O$33</c:f>
              <c:numCache>
                <c:formatCode>General</c:formatCode>
                <c:ptCount val="13"/>
                <c:pt idx="0">
                  <c:v>6.4</c:v>
                </c:pt>
                <c:pt idx="1">
                  <c:v>9.9</c:v>
                </c:pt>
                <c:pt idx="2">
                  <c:v>11.8</c:v>
                </c:pt>
                <c:pt idx="3">
                  <c:v>16.3</c:v>
                </c:pt>
                <c:pt idx="4">
                  <c:v>17.399999999999999</c:v>
                </c:pt>
                <c:pt idx="5">
                  <c:v>25.4</c:v>
                </c:pt>
                <c:pt idx="6">
                  <c:v>31.5</c:v>
                </c:pt>
                <c:pt idx="7">
                  <c:v>38.799999999999997</c:v>
                </c:pt>
                <c:pt idx="8">
                  <c:v>47.5</c:v>
                </c:pt>
                <c:pt idx="9">
                  <c:v>55.6</c:v>
                </c:pt>
                <c:pt idx="10">
                  <c:v>61.3</c:v>
                </c:pt>
                <c:pt idx="11">
                  <c:v>62.9</c:v>
                </c:pt>
                <c:pt idx="12">
                  <c:v>62.4</c:v>
                </c:pt>
              </c:numCache>
            </c:numRef>
          </c:val>
          <c:smooth val="0"/>
        </c:ser>
        <c:ser>
          <c:idx val="2"/>
          <c:order val="2"/>
          <c:tx>
            <c:strRef>
              <c:f>Лист1!$B$34</c:f>
              <c:strCache>
                <c:ptCount val="1"/>
                <c:pt idx="0">
                  <c:v>Месячная</c:v>
                </c:pt>
              </c:strCache>
            </c:strRef>
          </c:tx>
          <c:spPr>
            <a:ln w="34925" cap="rnd">
              <a:solidFill>
                <a:schemeClr val="accent3"/>
              </a:solidFill>
              <a:round/>
            </a:ln>
            <a:effectLst>
              <a:outerShdw blurRad="40000" dist="23000" dir="5400000" rotWithShape="0">
                <a:srgbClr val="000000">
                  <a:alpha val="35000"/>
                </a:srgbClr>
              </a:outerShdw>
            </a:effectLst>
          </c:spPr>
          <c:marker>
            <c:symbol val="none"/>
          </c:marker>
          <c:dLbls>
            <c:dLbl>
              <c:idx val="0"/>
              <c:layout>
                <c:manualLayout>
                  <c:x val="-4.468139657510059E-2"/>
                  <c:y val="-0.12037037037037036"/>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5.0266571146988161E-2"/>
                  <c:y val="-0.18518518518518517"/>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188880928915685E-2"/>
                  <c:y val="-0.16666666666666666"/>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3511047431325443E-2"/>
                  <c:y val="-0.15740740740740741"/>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6755523715662773E-2"/>
                  <c:y val="-0.13888888888888898"/>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2340698287550295E-2"/>
                  <c:y val="-0.1388888888888889"/>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1.6755523715662721E-2"/>
                  <c:y val="-0.1388888888888889"/>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5.5851745718875738E-3"/>
                  <c:y val="-0.13888888888888898"/>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1.4583333333333334E-2"/>
                  <c:y val="-0.14444444444444443"/>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1.3962936429718934E-2"/>
                  <c:y val="-0.10648148148148148"/>
                </c:manualLayout>
              </c:layout>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1.1170349143775148E-2"/>
                  <c:y val="-9.722222222222223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5.5851377952757433E-3"/>
                  <c:y val="-9.722222222222222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1.9548111001606611E-2"/>
                  <c:y val="-0.11574074074074076"/>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lt1">
                        <a:lumMod val="8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Лист1!$B$11:$N$11</c:f>
              <c:strCache>
                <c:ptCount val="13"/>
                <c:pt idx="0">
                  <c:v>2004</c:v>
                </c:pt>
                <c:pt idx="1">
                  <c:v>2005</c:v>
                </c:pt>
                <c:pt idx="2">
                  <c:v>2006</c:v>
                </c:pt>
                <c:pt idx="3">
                  <c:v>2007</c:v>
                </c:pt>
                <c:pt idx="4">
                  <c:v>2008</c:v>
                </c:pt>
                <c:pt idx="5">
                  <c:v>2009</c:v>
                </c:pt>
                <c:pt idx="6">
                  <c:v>2010</c:v>
                </c:pt>
                <c:pt idx="7">
                  <c:v>2011</c:v>
                </c:pt>
                <c:pt idx="8">
                  <c:v>2012</c:v>
                </c:pt>
                <c:pt idx="9">
                  <c:v>2012-2013</c:v>
                </c:pt>
                <c:pt idx="10">
                  <c:v>2013</c:v>
                </c:pt>
                <c:pt idx="11">
                  <c:v>2013</c:v>
                </c:pt>
                <c:pt idx="12">
                  <c:v>2014</c:v>
                </c:pt>
              </c:strCache>
            </c:strRef>
          </c:cat>
          <c:val>
            <c:numRef>
              <c:f>Лист1!$C$34:$O$34</c:f>
              <c:numCache>
                <c:formatCode>General</c:formatCode>
                <c:ptCount val="13"/>
                <c:pt idx="0">
                  <c:v>9.4</c:v>
                </c:pt>
                <c:pt idx="1">
                  <c:v>14.1</c:v>
                </c:pt>
                <c:pt idx="2">
                  <c:v>16.899999999999999</c:v>
                </c:pt>
                <c:pt idx="3">
                  <c:v>21.8</c:v>
                </c:pt>
                <c:pt idx="4">
                  <c:v>22.8</c:v>
                </c:pt>
                <c:pt idx="5">
                  <c:v>30.7</c:v>
                </c:pt>
                <c:pt idx="6">
                  <c:v>36.799999999999997</c:v>
                </c:pt>
                <c:pt idx="7">
                  <c:v>43.7</c:v>
                </c:pt>
                <c:pt idx="8">
                  <c:v>52</c:v>
                </c:pt>
                <c:pt idx="9">
                  <c:v>59.4</c:v>
                </c:pt>
                <c:pt idx="10">
                  <c:v>64.400000000000006</c:v>
                </c:pt>
                <c:pt idx="11">
                  <c:v>66</c:v>
                </c:pt>
                <c:pt idx="12">
                  <c:v>66.099999999999994</c:v>
                </c:pt>
              </c:numCache>
            </c:numRef>
          </c:val>
          <c:smooth val="0"/>
        </c:ser>
        <c:dLbls>
          <c:showLegendKey val="0"/>
          <c:showVal val="0"/>
          <c:showCatName val="0"/>
          <c:showSerName val="0"/>
          <c:showPercent val="0"/>
          <c:showBubbleSize val="0"/>
        </c:dLbls>
        <c:smooth val="0"/>
        <c:axId val="121663288"/>
        <c:axId val="121663680"/>
      </c:lineChart>
      <c:catAx>
        <c:axId val="121663288"/>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ru-RU"/>
          </a:p>
        </c:txPr>
        <c:crossAx val="121663680"/>
        <c:crosses val="autoZero"/>
        <c:auto val="1"/>
        <c:lblAlgn val="ctr"/>
        <c:lblOffset val="100"/>
        <c:tickMarkSkip val="3"/>
        <c:noMultiLvlLbl val="0"/>
      </c:catAx>
      <c:valAx>
        <c:axId val="121663680"/>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lt1">
                    <a:lumMod val="85000"/>
                  </a:schemeClr>
                </a:solidFill>
                <a:latin typeface="+mn-lt"/>
                <a:ea typeface="+mn-ea"/>
                <a:cs typeface="+mn-cs"/>
              </a:defRPr>
            </a:pPr>
            <a:endParaRPr lang="ru-RU"/>
          </a:p>
        </c:txPr>
        <c:crossAx val="121663288"/>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ru-RU"/>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ru-RU"/>
              <a:t>Расходы на технологии больших данных в мире</a:t>
            </a:r>
          </a:p>
        </c:rich>
      </c:tx>
      <c:layout>
        <c:manualLayout>
          <c:xMode val="edge"/>
          <c:yMode val="edge"/>
          <c:x val="0.13629155730533685"/>
          <c:y val="2.3148148148148147E-2"/>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Лист1!$C$2:$C$7</c:f>
              <c:numCache>
                <c:formatCode>General</c:formatCode>
                <c:ptCount val="6"/>
                <c:pt idx="0">
                  <c:v>2013</c:v>
                </c:pt>
                <c:pt idx="1">
                  <c:v>2014</c:v>
                </c:pt>
                <c:pt idx="2">
                  <c:v>2015</c:v>
                </c:pt>
                <c:pt idx="3">
                  <c:v>2016</c:v>
                </c:pt>
                <c:pt idx="4">
                  <c:v>2017</c:v>
                </c:pt>
                <c:pt idx="5">
                  <c:v>2018</c:v>
                </c:pt>
              </c:numCache>
            </c:numRef>
          </c:cat>
          <c:val>
            <c:numRef>
              <c:f>Лист1!$G$1:$G$6</c:f>
              <c:numCache>
                <c:formatCode>General</c:formatCode>
                <c:ptCount val="6"/>
                <c:pt idx="0">
                  <c:v>20</c:v>
                </c:pt>
                <c:pt idx="1">
                  <c:v>25</c:v>
                </c:pt>
                <c:pt idx="2">
                  <c:v>37</c:v>
                </c:pt>
                <c:pt idx="3">
                  <c:v>45</c:v>
                </c:pt>
                <c:pt idx="4">
                  <c:v>60</c:v>
                </c:pt>
                <c:pt idx="5">
                  <c:v>70</c:v>
                </c:pt>
              </c:numCache>
            </c:numRef>
          </c:val>
        </c:ser>
        <c:dLbls>
          <c:showLegendKey val="0"/>
          <c:showVal val="0"/>
          <c:showCatName val="0"/>
          <c:showSerName val="0"/>
          <c:showPercent val="0"/>
          <c:showBubbleSize val="0"/>
        </c:dLbls>
        <c:gapWidth val="150"/>
        <c:shape val="box"/>
        <c:axId val="121101672"/>
        <c:axId val="121102064"/>
        <c:axId val="0"/>
      </c:bar3DChart>
      <c:catAx>
        <c:axId val="1211016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ru-RU"/>
          </a:p>
        </c:txPr>
        <c:crossAx val="121102064"/>
        <c:crosses val="autoZero"/>
        <c:auto val="1"/>
        <c:lblAlgn val="ctr"/>
        <c:lblOffset val="100"/>
        <c:noMultiLvlLbl val="0"/>
      </c:catAx>
      <c:valAx>
        <c:axId val="121102064"/>
        <c:scaling>
          <c:orientation val="minMax"/>
        </c:scaling>
        <c:delete val="0"/>
        <c:axPos val="l"/>
        <c:majorGridlines>
          <c:spPr>
            <a:ln w="9525" cap="flat" cmpd="sng" algn="ctr">
              <a:solidFill>
                <a:schemeClr val="dk1">
                  <a:lumMod val="50000"/>
                  <a:lumOff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ru-RU"/>
          </a:p>
        </c:txPr>
        <c:crossAx val="121101672"/>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3200" b="1" i="0" u="none" strike="noStrike" kern="1200" cap="none" baseline="0">
                <a:solidFill>
                  <a:schemeClr val="lt1">
                    <a:lumMod val="85000"/>
                  </a:schemeClr>
                </a:solidFill>
                <a:latin typeface="+mn-lt"/>
                <a:ea typeface="+mn-ea"/>
                <a:cs typeface="+mn-cs"/>
              </a:defRPr>
            </a:pPr>
            <a:r>
              <a:rPr lang="ru-RU" sz="3200"/>
              <a:t>Объём</a:t>
            </a:r>
            <a:r>
              <a:rPr lang="ru-RU" sz="3200" baseline="0"/>
              <a:t> </a:t>
            </a:r>
            <a:r>
              <a:rPr lang="en-US" sz="3200" baseline="0"/>
              <a:t>IT</a:t>
            </a:r>
            <a:r>
              <a:rPr lang="ru-RU" sz="3200" baseline="0"/>
              <a:t>- рынка в РФ</a:t>
            </a:r>
            <a:endParaRPr lang="ru-RU" sz="3200"/>
          </a:p>
        </c:rich>
      </c:tx>
      <c:layout/>
      <c:overlay val="0"/>
      <c:spPr>
        <a:noFill/>
        <a:ln>
          <a:noFill/>
        </a:ln>
        <a:effectLst/>
      </c:spPr>
    </c:title>
    <c:autoTitleDeleted val="0"/>
    <c:plotArea>
      <c:layout/>
      <c:lineChart>
        <c:grouping val="standard"/>
        <c:varyColors val="0"/>
        <c:ser>
          <c:idx val="0"/>
          <c:order val="0"/>
          <c:spPr>
            <a:ln w="22225" cap="rnd">
              <a:solidFill>
                <a:schemeClr val="accent2"/>
              </a:solidFill>
            </a:ln>
            <a:effectLst>
              <a:glow rad="139700">
                <a:schemeClr val="accent2">
                  <a:satMod val="175000"/>
                  <a:alpha val="14000"/>
                </a:schemeClr>
              </a:glow>
            </a:effectLst>
          </c:spPr>
          <c:marker>
            <c:symbol val="none"/>
          </c:marker>
          <c:dLbls>
            <c:dLbl>
              <c:idx val="0"/>
              <c:layout>
                <c:manualLayout>
                  <c:x val="-5.9312499999999997E-2"/>
                  <c:y val="-6.666666666666666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2437500000000021E-2"/>
                  <c:y val="-9.999999999999993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7.1812500000000001E-2"/>
                  <c:y val="-0.10555555555555562"/>
                </c:manualLayout>
              </c:layout>
              <c:tx>
                <c:rich>
                  <a:bodyPr rot="0" spcFirstLastPara="1" vertOverflow="ellipsis" vert="horz" wrap="square" lIns="38100" tIns="19050" rIns="38100" bIns="19050" anchor="ctr" anchorCtr="1">
                    <a:noAutofit/>
                  </a:bodyPr>
                  <a:lstStyle/>
                  <a:p>
                    <a:pPr>
                      <a:defRPr sz="2800" b="0" i="0" u="none" strike="noStrike" kern="1200" baseline="0">
                        <a:solidFill>
                          <a:schemeClr val="lt1">
                            <a:lumMod val="75000"/>
                          </a:schemeClr>
                        </a:solidFill>
                        <a:latin typeface="+mn-lt"/>
                        <a:ea typeface="+mn-ea"/>
                        <a:cs typeface="+mn-cs"/>
                      </a:defRPr>
                    </a:pPr>
                    <a:fld id="{0D451307-40C7-495D-8327-1F7076054AB7}" type="VALUE">
                      <a:rPr lang="en-US" sz="2800"/>
                      <a:pPr>
                        <a:defRPr sz="2800" b="0" i="0" u="none" strike="noStrike" kern="1200" baseline="0">
                          <a:solidFill>
                            <a:schemeClr val="lt1">
                              <a:lumMod val="75000"/>
                            </a:schemeClr>
                          </a:solidFill>
                          <a:latin typeface="+mn-lt"/>
                          <a:ea typeface="+mn-ea"/>
                          <a:cs typeface="+mn-cs"/>
                        </a:defRPr>
                      </a:pPr>
                      <a:t>[ЗНАЧЕНИЕ]</a:t>
                    </a:fld>
                    <a:endParaRPr lang="ru-RU"/>
                  </a:p>
                </c:rich>
              </c:tx>
              <c:numFmt formatCode="_-[$$-409]* #,##0.00_-;\-[$$-409]* #,##0.00_-;_-[$$-409]* &quot;-&quot;??_-;_-@_-" sourceLinked="0"/>
              <c:spPr>
                <a:noFill/>
                <a:ln>
                  <a:noFill/>
                </a:ln>
                <a:effectLst/>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showDataLabelsRange val="0"/>
                </c:ext>
              </c:extLst>
            </c:dLbl>
            <c:dLbl>
              <c:idx val="3"/>
              <c:layout>
                <c:manualLayout>
                  <c:x val="-3.7437500000000075E-2"/>
                  <c:y val="-7.40740740740740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222916666666667E-2"/>
                  <c:y val="-0.1444444444444443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7020833333333411E-2"/>
                  <c:y val="-0.15925925925925927"/>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3.5354166666666666E-2"/>
                  <c:y val="-0.1314814814814814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3.7437500000000151E-2"/>
                  <c:y val="-0.14074074074074075"/>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4.2645833333333334E-2"/>
                  <c:y val="-8.703703703703703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1.4583989501312336E-2"/>
                  <c:y val="-0.10000000000000003"/>
                </c:manualLayout>
              </c:layout>
              <c:dLblPos val="r"/>
              <c:showLegendKey val="0"/>
              <c:showVal val="1"/>
              <c:showCatName val="0"/>
              <c:showSerName val="0"/>
              <c:showPercent val="0"/>
              <c:showBubbleSize val="0"/>
              <c:extLst>
                <c:ext xmlns:c15="http://schemas.microsoft.com/office/drawing/2012/chart" uri="{CE6537A1-D6FC-4f65-9D91-7224C49458BB}">
                  <c15:layout/>
                </c:ext>
              </c:extLst>
            </c:dLbl>
            <c:numFmt formatCode="_-[$$-409]* #,##0.00_-;\-[$$-409]* #,##0.00_-;_-[$$-409]* &quot;-&quot;??_-;_-@_-" sourceLinked="0"/>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lt1">
                        <a:lumMod val="75000"/>
                      </a:schemeClr>
                    </a:solidFill>
                    <a:latin typeface="+mn-lt"/>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numRef>
              <c:f>Лист1!$A$1:$A$10</c:f>
              <c:numCache>
                <c:formatCode>General</c:formatCode>
                <c:ptCount val="10"/>
                <c:pt idx="0">
                  <c:v>2004</c:v>
                </c:pt>
                <c:pt idx="1">
                  <c:v>2006</c:v>
                </c:pt>
                <c:pt idx="2">
                  <c:v>2007</c:v>
                </c:pt>
                <c:pt idx="3">
                  <c:v>2008</c:v>
                </c:pt>
                <c:pt idx="4">
                  <c:v>2009</c:v>
                </c:pt>
                <c:pt idx="5">
                  <c:v>2010</c:v>
                </c:pt>
                <c:pt idx="6">
                  <c:v>2011</c:v>
                </c:pt>
                <c:pt idx="7">
                  <c:v>2012</c:v>
                </c:pt>
                <c:pt idx="8">
                  <c:v>2013</c:v>
                </c:pt>
                <c:pt idx="9">
                  <c:v>2014</c:v>
                </c:pt>
              </c:numCache>
            </c:numRef>
          </c:cat>
          <c:val>
            <c:numRef>
              <c:f>Лист1!$B$1:$B$10</c:f>
              <c:numCache>
                <c:formatCode>_-[$$-409]* #,##0.00_ ;_-[$$-409]* \-#,##0.00\ ;_-[$$-409]* "-"??_ ;_-@_ </c:formatCode>
                <c:ptCount val="10"/>
                <c:pt idx="0">
                  <c:v>1.9</c:v>
                </c:pt>
                <c:pt idx="1">
                  <c:v>2.99</c:v>
                </c:pt>
                <c:pt idx="2">
                  <c:v>4.4000000000000004</c:v>
                </c:pt>
                <c:pt idx="3">
                  <c:v>5.22</c:v>
                </c:pt>
                <c:pt idx="4">
                  <c:v>3.6</c:v>
                </c:pt>
                <c:pt idx="5">
                  <c:v>4.7</c:v>
                </c:pt>
                <c:pt idx="6">
                  <c:v>5.94</c:v>
                </c:pt>
                <c:pt idx="7">
                  <c:v>6.58</c:v>
                </c:pt>
                <c:pt idx="8">
                  <c:v>7.7</c:v>
                </c:pt>
                <c:pt idx="9">
                  <c:v>6.57</c:v>
                </c:pt>
              </c:numCache>
            </c:numRef>
          </c:val>
          <c:smooth val="0"/>
        </c:ser>
        <c:dLbls>
          <c:dLblPos val="ctr"/>
          <c:showLegendKey val="0"/>
          <c:showVal val="1"/>
          <c:showCatName val="0"/>
          <c:showSerName val="0"/>
          <c:showPercent val="0"/>
          <c:showBubbleSize val="0"/>
        </c:dLbls>
        <c:smooth val="0"/>
        <c:axId val="121102848"/>
        <c:axId val="121103240"/>
      </c:lineChart>
      <c:catAx>
        <c:axId val="121102848"/>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lt1">
                    <a:lumMod val="75000"/>
                  </a:schemeClr>
                </a:solidFill>
                <a:latin typeface="+mn-lt"/>
                <a:ea typeface="+mn-ea"/>
                <a:cs typeface="+mn-cs"/>
              </a:defRPr>
            </a:pPr>
            <a:endParaRPr lang="ru-RU"/>
          </a:p>
        </c:txPr>
        <c:crossAx val="121103240"/>
        <c:crosses val="autoZero"/>
        <c:auto val="1"/>
        <c:lblAlgn val="ctr"/>
        <c:lblOffset val="100"/>
        <c:noMultiLvlLbl val="0"/>
      </c:catAx>
      <c:valAx>
        <c:axId val="121103240"/>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_-[$$-409]* #,##0.00_ ;_-[$$-409]* \-#,##0.00\ ;_-[$$-409]* &quot;-&quot;??_ ;_-@_ "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lt1">
                    <a:lumMod val="75000"/>
                  </a:schemeClr>
                </a:solidFill>
                <a:latin typeface="+mn-lt"/>
                <a:ea typeface="+mn-ea"/>
                <a:cs typeface="+mn-cs"/>
              </a:defRPr>
            </a:pPr>
            <a:endParaRPr lang="ru-RU"/>
          </a:p>
        </c:txPr>
        <c:crossAx val="121102848"/>
        <c:crosses val="autoZero"/>
        <c:crossBetween val="between"/>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0555555555555555E-2"/>
          <c:y val="8.9704383282364936E-2"/>
          <c:w val="0.60932895888013994"/>
          <c:h val="0.91029561671763504"/>
        </c:manualLayout>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dPt>
          <c:dPt>
            <c:idx val="1"/>
            <c:bubble3D val="0"/>
            <c:spPr>
              <a:solidFill>
                <a:schemeClr val="accent2"/>
              </a:solidFill>
              <a:ln>
                <a:noFill/>
              </a:ln>
              <a:effectLst>
                <a:outerShdw blurRad="254000" sx="102000" sy="102000" algn="ctr" rotWithShape="0">
                  <a:prstClr val="black">
                    <a:alpha val="20000"/>
                  </a:prstClr>
                </a:outerShdw>
              </a:effectLst>
              <a:sp3d/>
            </c:spPr>
          </c:dPt>
          <c:dPt>
            <c:idx val="2"/>
            <c:bubble3D val="0"/>
            <c:spPr>
              <a:solidFill>
                <a:schemeClr val="accent3"/>
              </a:solidFill>
              <a:ln>
                <a:noFill/>
              </a:ln>
              <a:effectLst>
                <a:outerShdw blurRad="254000" sx="102000" sy="102000" algn="ctr" rotWithShape="0">
                  <a:prstClr val="black">
                    <a:alpha val="20000"/>
                  </a:prstClr>
                </a:outerShdw>
              </a:effectLst>
              <a:sp3d/>
            </c:spPr>
          </c:dPt>
          <c:dPt>
            <c:idx val="3"/>
            <c:bubble3D val="0"/>
            <c:spPr>
              <a:solidFill>
                <a:schemeClr val="accent4"/>
              </a:solidFill>
              <a:ln>
                <a:noFill/>
              </a:ln>
              <a:effectLst>
                <a:outerShdw blurRad="254000" sx="102000" sy="102000" algn="ctr" rotWithShape="0">
                  <a:prstClr val="black">
                    <a:alpha val="20000"/>
                  </a:prstClr>
                </a:outerShdw>
              </a:effectLst>
              <a:sp3d/>
            </c:spPr>
          </c:dPt>
          <c:dPt>
            <c:idx val="4"/>
            <c:bubble3D val="0"/>
            <c:spPr>
              <a:solidFill>
                <a:schemeClr val="accent5"/>
              </a:solidFill>
              <a:ln>
                <a:noFill/>
              </a:ln>
              <a:effectLst>
                <a:outerShdw blurRad="254000" sx="102000" sy="102000" algn="ctr" rotWithShape="0">
                  <a:prstClr val="black">
                    <a:alpha val="20000"/>
                  </a:prstClr>
                </a:outerShdw>
              </a:effectLst>
              <a:sp3d/>
            </c:spPr>
          </c:dPt>
          <c:dPt>
            <c:idx val="5"/>
            <c:bubble3D val="0"/>
            <c:spPr>
              <a:solidFill>
                <a:schemeClr val="accent6"/>
              </a:solidFill>
              <a:ln>
                <a:noFill/>
              </a:ln>
              <a:effectLst>
                <a:outerShdw blurRad="254000" sx="102000" sy="102000" algn="ctr" rotWithShape="0">
                  <a:prstClr val="black">
                    <a:alpha val="20000"/>
                  </a:prstClr>
                </a:outerShdw>
              </a:effectLst>
              <a:sp3d/>
            </c:spPr>
          </c:dPt>
          <c:dLbls>
            <c:dLbl>
              <c:idx val="0"/>
              <c:layout>
                <c:manualLayout>
                  <c:x val="3.765637371338084E-2"/>
                  <c:y val="-1.3122677847087299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4.2793000043640742E-2"/>
                  <c:y val="-4.9299292133937828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7.2355035193047423E-2"/>
                  <c:y val="0.2101360057265569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0.10003640875056895"/>
                  <c:y val="-0.21614684528070355"/>
                </c:manualLayout>
              </c:layout>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lt1"/>
                      </a:solidFill>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manualLayout>
                      <c:w val="0.19263657957244656"/>
                      <c:h val="9.3535353535353541E-2"/>
                    </c:manualLayout>
                  </c15:layout>
                </c:ext>
              </c:extLst>
            </c:dLbl>
            <c:dLbl>
              <c:idx val="4"/>
              <c:layout>
                <c:manualLayout>
                  <c:x val="9.9556985305577883E-2"/>
                  <c:y val="1.0278260671961406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5"/>
              <c:layout>
                <c:manualLayout>
                  <c:x val="-0.10388900318576567"/>
                  <c:y val="-9.0277351694674525E-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ru-RU"/>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Лист2!$A$1:$A$6</c:f>
              <c:strCache>
                <c:ptCount val="6"/>
                <c:pt idx="0">
                  <c:v>IT- консалтинг</c:v>
                </c:pt>
                <c:pt idx="1">
                  <c:v>Разработка заказного ПО</c:v>
                </c:pt>
                <c:pt idx="2">
                  <c:v>Установка и поддержка</c:v>
                </c:pt>
                <c:pt idx="3">
                  <c:v>Совокупный аутсорсинг</c:v>
                </c:pt>
                <c:pt idx="4">
                  <c:v>Системная интеграция</c:v>
                </c:pt>
                <c:pt idx="5">
                  <c:v>IT- обучение и тренинги</c:v>
                </c:pt>
              </c:strCache>
            </c:strRef>
          </c:cat>
          <c:val>
            <c:numRef>
              <c:f>Лист2!$B$1:$B$6</c:f>
              <c:numCache>
                <c:formatCode>0.00%</c:formatCode>
                <c:ptCount val="6"/>
                <c:pt idx="0">
                  <c:v>0.10199999999999999</c:v>
                </c:pt>
                <c:pt idx="1">
                  <c:v>0.11700000000000001</c:v>
                </c:pt>
                <c:pt idx="2">
                  <c:v>0.16600000000000001</c:v>
                </c:pt>
                <c:pt idx="3">
                  <c:v>0.16800000000000001</c:v>
                </c:pt>
                <c:pt idx="4">
                  <c:v>0.41799999999999998</c:v>
                </c:pt>
                <c:pt idx="5">
                  <c:v>2.9000000000000001E-2</c:v>
                </c:pt>
              </c:numCache>
            </c:numRef>
          </c:val>
        </c:ser>
        <c:ser>
          <c:idx val="1"/>
          <c:order val="1"/>
          <c:tx>
            <c:strRef>
              <c:f>Лист2!$A$1:$A$6</c:f>
              <c:strCache>
                <c:ptCount val="6"/>
                <c:pt idx="0">
                  <c:v>IT- консалтинг</c:v>
                </c:pt>
                <c:pt idx="1">
                  <c:v>Разработка заказного ПО</c:v>
                </c:pt>
                <c:pt idx="2">
                  <c:v>Установка и поддержка</c:v>
                </c:pt>
                <c:pt idx="3">
                  <c:v>Совокупный аутсорсинг</c:v>
                </c:pt>
                <c:pt idx="4">
                  <c:v>Системная интеграция</c:v>
                </c:pt>
                <c:pt idx="5">
                  <c:v>IT- обучение и тренинги</c:v>
                </c:pt>
              </c:strCache>
            </c:strRef>
          </c:tx>
          <c:dPt>
            <c:idx val="0"/>
            <c:bubble3D val="0"/>
            <c:spPr>
              <a:solidFill>
                <a:schemeClr val="accent1"/>
              </a:solidFill>
              <a:ln>
                <a:noFill/>
              </a:ln>
              <a:effectLst>
                <a:outerShdw blurRad="254000" sx="102000" sy="102000" algn="ctr" rotWithShape="0">
                  <a:prstClr val="black">
                    <a:alpha val="20000"/>
                  </a:prstClr>
                </a:outerShdw>
              </a:effectLst>
              <a:sp3d/>
            </c:spPr>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Лист2!$A$1:$A$6</c:f>
              <c:strCache>
                <c:ptCount val="6"/>
                <c:pt idx="0">
                  <c:v>IT- консалтинг</c:v>
                </c:pt>
                <c:pt idx="1">
                  <c:v>Разработка заказного ПО</c:v>
                </c:pt>
                <c:pt idx="2">
                  <c:v>Установка и поддержка</c:v>
                </c:pt>
                <c:pt idx="3">
                  <c:v>Совокупный аутсорсинг</c:v>
                </c:pt>
                <c:pt idx="4">
                  <c:v>Системная интеграция</c:v>
                </c:pt>
                <c:pt idx="5">
                  <c:v>IT- обучение и тренинги</c:v>
                </c:pt>
              </c:strCache>
            </c:strRef>
          </c:cat>
          <c:val>
            <c:numLit>
              <c:formatCode>General</c:formatCode>
              <c:ptCount val="1"/>
              <c:pt idx="0">
                <c:v>1</c:v>
              </c:pt>
            </c:numLit>
          </c:val>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62599562554680666"/>
          <c:y val="0.29357637634745198"/>
          <c:w val="0.35733770778652668"/>
          <c:h val="0.44954417395073321"/>
        </c:manualLayout>
      </c:layout>
      <c:overlay val="0"/>
      <c:spPr>
        <a:solidFill>
          <a:schemeClr val="lt1">
            <a:lumMod val="95000"/>
            <a:alpha val="39000"/>
          </a:schemeClr>
        </a:solidFill>
        <a:ln>
          <a:noFill/>
        </a:ln>
        <a:effectLst/>
      </c:spPr>
      <c:txPr>
        <a:bodyPr rot="0" spcFirstLastPara="1" vertOverflow="ellipsis" vert="horz" wrap="square" anchor="ctr" anchorCtr="1"/>
        <a:lstStyle/>
        <a:p>
          <a:pPr rtl="0">
            <a:defRPr sz="2000" b="0" i="0" u="none" strike="noStrike" kern="1200" baseline="0">
              <a:solidFill>
                <a:schemeClr val="dk1">
                  <a:lumMod val="75000"/>
                  <a:lumOff val="25000"/>
                </a:schemeClr>
              </a:solidFill>
              <a:latin typeface="+mn-lt"/>
              <a:ea typeface="+mn-ea"/>
              <a:cs typeface="+mn-cs"/>
            </a:defRPr>
          </a:pPr>
          <a:endParaRPr lang="ru-RU"/>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slide" Target="../slides/slide7.xml"/><Relationship Id="rId1" Type="http://schemas.openxmlformats.org/officeDocument/2006/relationships/slide" Target="../slides/slide6.xml"/><Relationship Id="rId6" Type="http://schemas.openxmlformats.org/officeDocument/2006/relationships/slide" Target="../slides/slide11.xml"/><Relationship Id="rId5" Type="http://schemas.openxmlformats.org/officeDocument/2006/relationships/slide" Target="../slides/slide10.xml"/><Relationship Id="rId4"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07861D-9180-4718-9D47-54E6F728623F}"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ru-RU"/>
        </a:p>
      </dgm:t>
    </dgm:pt>
    <dgm:pt modelId="{B4152190-3E8B-4E59-9367-EE3CCA863129}">
      <dgm:prSet/>
      <dgm:spPr/>
      <dgm:t>
        <a:bodyPr/>
        <a:lstStyle/>
        <a:p>
          <a:pPr rtl="0"/>
          <a:r>
            <a:rPr lang="ru-RU" dirty="0" smtClean="0"/>
            <a:t>Абак</a:t>
          </a:r>
          <a:endParaRPr lang="ru-RU"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A774637F-3234-4AD8-AAF7-87FC6F5FC370}" type="parTrans" cxnId="{0AF3629D-AD75-4998-91FB-230E7F7B6B12}">
      <dgm:prSet/>
      <dgm:spPr/>
      <dgm:t>
        <a:bodyPr/>
        <a:lstStyle/>
        <a:p>
          <a:endParaRPr lang="ru-RU"/>
        </a:p>
      </dgm:t>
    </dgm:pt>
    <dgm:pt modelId="{662224FB-C1C0-428D-9D65-1AE9915EED28}" type="sibTrans" cxnId="{0AF3629D-AD75-4998-91FB-230E7F7B6B12}">
      <dgm:prSet/>
      <dgm:spPr/>
      <dgm:t>
        <a:bodyPr/>
        <a:lstStyle/>
        <a:p>
          <a:endParaRPr lang="ru-RU"/>
        </a:p>
      </dgm:t>
    </dgm:pt>
    <dgm:pt modelId="{FF30168E-EB79-4371-9F49-1261DE441D97}">
      <dgm:prSet/>
      <dgm:spPr/>
      <dgm:t>
        <a:bodyPr/>
        <a:lstStyle/>
        <a:p>
          <a:pPr rtl="0"/>
          <a:r>
            <a:rPr lang="ru-RU" dirty="0" err="1" smtClean="0"/>
            <a:t>Антикитерский</a:t>
          </a:r>
          <a:r>
            <a:rPr lang="ru-RU" dirty="0" smtClean="0"/>
            <a:t> механизм</a:t>
          </a:r>
          <a:endParaRPr lang="ru-RU"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6F89E8DC-3ACB-4857-A0C1-208B4503A6E1}" type="parTrans" cxnId="{CF46D92A-C10C-4391-8264-F0263CF880B9}">
      <dgm:prSet/>
      <dgm:spPr/>
      <dgm:t>
        <a:bodyPr/>
        <a:lstStyle/>
        <a:p>
          <a:endParaRPr lang="ru-RU"/>
        </a:p>
      </dgm:t>
    </dgm:pt>
    <dgm:pt modelId="{F351348C-9B1A-4B2C-A330-A4DC4AD4ABF5}" type="sibTrans" cxnId="{CF46D92A-C10C-4391-8264-F0263CF880B9}">
      <dgm:prSet/>
      <dgm:spPr/>
      <dgm:t>
        <a:bodyPr/>
        <a:lstStyle/>
        <a:p>
          <a:endParaRPr lang="ru-RU"/>
        </a:p>
      </dgm:t>
    </dgm:pt>
    <dgm:pt modelId="{10AFC7AA-E066-4662-88CF-C03A6EFDF7AA}">
      <dgm:prSet/>
      <dgm:spPr/>
      <dgm:t>
        <a:bodyPr/>
        <a:lstStyle/>
        <a:p>
          <a:pPr rtl="0"/>
          <a:r>
            <a:rPr lang="ru-RU" smtClean="0"/>
            <a:t>Экваториум (Эквиториум)</a:t>
          </a:r>
          <a:endParaRPr lang="ru-RU"/>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4A7C24AC-E0F2-4EE1-AD48-4D74C5DD6855}" type="parTrans" cxnId="{977B9FF1-B85A-4114-8C59-EC9E59618FA4}">
      <dgm:prSet/>
      <dgm:spPr/>
      <dgm:t>
        <a:bodyPr/>
        <a:lstStyle/>
        <a:p>
          <a:endParaRPr lang="ru-RU"/>
        </a:p>
      </dgm:t>
    </dgm:pt>
    <dgm:pt modelId="{6D249D93-BD8D-43E5-9AEB-9B0DC04BA7A7}" type="sibTrans" cxnId="{977B9FF1-B85A-4114-8C59-EC9E59618FA4}">
      <dgm:prSet/>
      <dgm:spPr/>
      <dgm:t>
        <a:bodyPr/>
        <a:lstStyle/>
        <a:p>
          <a:endParaRPr lang="ru-RU"/>
        </a:p>
      </dgm:t>
    </dgm:pt>
    <dgm:pt modelId="{12E4EEC9-8417-445F-9117-ACDBF3BFF1F0}">
      <dgm:prSet/>
      <dgm:spPr/>
      <dgm:t>
        <a:bodyPr/>
        <a:lstStyle/>
        <a:p>
          <a:pPr rtl="0"/>
          <a:r>
            <a:rPr lang="ru-RU" dirty="0" smtClean="0"/>
            <a:t>Логарифмические вычислительные таблицы</a:t>
          </a:r>
          <a:endParaRPr lang="ru-RU" dirty="0"/>
        </a:p>
      </dgm:t>
    </dgm:pt>
    <dgm:pt modelId="{C9203AD1-60BC-47A7-A5E4-45F471E1E022}" type="parTrans" cxnId="{7BA49DA8-9D76-4BCF-BE4D-9D476CEB3346}">
      <dgm:prSet/>
      <dgm:spPr/>
      <dgm:t>
        <a:bodyPr/>
        <a:lstStyle/>
        <a:p>
          <a:endParaRPr lang="ru-RU"/>
        </a:p>
      </dgm:t>
    </dgm:pt>
    <dgm:pt modelId="{6FFD9AAE-AD09-400C-9D4B-5AEC14CBE8D7}" type="sibTrans" cxnId="{7BA49DA8-9D76-4BCF-BE4D-9D476CEB3346}">
      <dgm:prSet/>
      <dgm:spPr/>
      <dgm:t>
        <a:bodyPr/>
        <a:lstStyle/>
        <a:p>
          <a:endParaRPr lang="ru-RU"/>
        </a:p>
      </dgm:t>
    </dgm:pt>
    <dgm:pt modelId="{EFC0EC6D-CAE4-4A46-B08E-87A657CE94CC}">
      <dgm:prSet/>
      <dgm:spPr/>
      <dgm:t>
        <a:bodyPr/>
        <a:lstStyle/>
        <a:p>
          <a:pPr rtl="0"/>
          <a:r>
            <a:rPr lang="ru-RU" smtClean="0"/>
            <a:t>Проект первой вычислительной машины (Не завершён)</a:t>
          </a:r>
          <a:endParaRPr lang="ru-RU"/>
        </a:p>
      </dgm:t>
    </dgm:pt>
    <dgm:pt modelId="{3B797CF7-5084-47BC-B647-12D0F472427A}" type="parTrans" cxnId="{F24E73AF-AC89-4E6C-996D-C75DA62CB86D}">
      <dgm:prSet/>
      <dgm:spPr/>
      <dgm:t>
        <a:bodyPr/>
        <a:lstStyle/>
        <a:p>
          <a:endParaRPr lang="ru-RU"/>
        </a:p>
      </dgm:t>
    </dgm:pt>
    <dgm:pt modelId="{141A7778-8B38-464A-A7DD-E5FE15149896}" type="sibTrans" cxnId="{F24E73AF-AC89-4E6C-996D-C75DA62CB86D}">
      <dgm:prSet/>
      <dgm:spPr/>
      <dgm:t>
        <a:bodyPr/>
        <a:lstStyle/>
        <a:p>
          <a:endParaRPr lang="ru-RU"/>
        </a:p>
      </dgm:t>
    </dgm:pt>
    <dgm:pt modelId="{24CBDCE6-5F7D-4259-8C18-A094BFEF09DA}">
      <dgm:prSet/>
      <dgm:spPr/>
      <dgm:t>
        <a:bodyPr/>
        <a:lstStyle/>
        <a:p>
          <a:pPr rtl="0"/>
          <a:r>
            <a:rPr lang="ru-RU" dirty="0" smtClean="0"/>
            <a:t>Первое механическое устройство сложения (Паскалина)</a:t>
          </a:r>
          <a:endParaRPr lang="ru-RU"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38776813-C7B9-4601-804C-107720E58737}" type="parTrans" cxnId="{F4B1667D-C753-4C77-9816-5F10F310DAE5}">
      <dgm:prSet/>
      <dgm:spPr/>
      <dgm:t>
        <a:bodyPr/>
        <a:lstStyle/>
        <a:p>
          <a:endParaRPr lang="ru-RU"/>
        </a:p>
      </dgm:t>
    </dgm:pt>
    <dgm:pt modelId="{511CB9D3-F6C4-4CF8-9356-B7CB81859A14}" type="sibTrans" cxnId="{F4B1667D-C753-4C77-9816-5F10F310DAE5}">
      <dgm:prSet/>
      <dgm:spPr/>
      <dgm:t>
        <a:bodyPr/>
        <a:lstStyle/>
        <a:p>
          <a:endParaRPr lang="ru-RU"/>
        </a:p>
      </dgm:t>
    </dgm:pt>
    <dgm:pt modelId="{C74437A0-9F5D-4041-BD4A-5E0B635FFEAD}">
      <dgm:prSet/>
      <dgm:spPr/>
      <dgm:t>
        <a:bodyPr/>
        <a:lstStyle/>
        <a:p>
          <a:pPr rtl="0"/>
          <a:r>
            <a:rPr lang="ru-RU" dirty="0" smtClean="0"/>
            <a:t>Ступенчатый калькулятор</a:t>
          </a:r>
          <a:endParaRPr lang="ru-RU" dirty="0"/>
        </a:p>
      </dgm:t>
    </dgm:pt>
    <dgm:pt modelId="{D312780C-8D2E-49DD-8D95-122EB672CB8B}" type="parTrans" cxnId="{D85FFCA0-0E7E-4504-9754-5D95EBA257B8}">
      <dgm:prSet/>
      <dgm:spPr/>
      <dgm:t>
        <a:bodyPr/>
        <a:lstStyle/>
        <a:p>
          <a:endParaRPr lang="ru-RU"/>
        </a:p>
      </dgm:t>
    </dgm:pt>
    <dgm:pt modelId="{86A33F43-CD7A-46E0-A722-B2AFCFA2714D}" type="sibTrans" cxnId="{D85FFCA0-0E7E-4504-9754-5D95EBA257B8}">
      <dgm:prSet/>
      <dgm:spPr/>
      <dgm:t>
        <a:bodyPr/>
        <a:lstStyle/>
        <a:p>
          <a:endParaRPr lang="ru-RU"/>
        </a:p>
      </dgm:t>
    </dgm:pt>
    <dgm:pt modelId="{DCEBC7EF-270A-4978-BF29-C157BFF3DE7E}">
      <dgm:prSet/>
      <dgm:spPr/>
      <dgm:t>
        <a:bodyPr/>
        <a:lstStyle/>
        <a:p>
          <a:pPr rtl="0"/>
          <a:r>
            <a:rPr lang="ru-RU" smtClean="0"/>
            <a:t>Первая аналитическая машина (ВМ Бэбиджа)</a:t>
          </a:r>
          <a:endParaRPr lang="ru-RU"/>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C4C023B9-5EE2-4F0A-85CB-F5F4C24A4C78}" type="parTrans" cxnId="{AB8BB651-0317-4B3D-9AB8-BA0924338FE1}">
      <dgm:prSet/>
      <dgm:spPr/>
      <dgm:t>
        <a:bodyPr/>
        <a:lstStyle/>
        <a:p>
          <a:endParaRPr lang="ru-RU"/>
        </a:p>
      </dgm:t>
    </dgm:pt>
    <dgm:pt modelId="{B688DBE0-4511-496B-8625-3C15D2819656}" type="sibTrans" cxnId="{AB8BB651-0317-4B3D-9AB8-BA0924338FE1}">
      <dgm:prSet/>
      <dgm:spPr/>
      <dgm:t>
        <a:bodyPr/>
        <a:lstStyle/>
        <a:p>
          <a:endParaRPr lang="ru-RU"/>
        </a:p>
      </dgm:t>
    </dgm:pt>
    <dgm:pt modelId="{7E007465-D5A5-4DEB-B13B-713B27B7F7E4}">
      <dgm:prSet/>
      <dgm:spPr/>
      <dgm:t>
        <a:bodyPr/>
        <a:lstStyle/>
        <a:p>
          <a:pPr rtl="0"/>
          <a:r>
            <a:rPr lang="ru-RU" smtClean="0"/>
            <a:t>Бинарная логика</a:t>
          </a:r>
          <a:endParaRPr lang="ru-RU"/>
        </a:p>
      </dgm:t>
    </dgm:pt>
    <dgm:pt modelId="{8BA2B014-9432-4E1E-818A-11F8CB8249BE}" type="parTrans" cxnId="{155B3D6C-4D8A-4A0F-95FD-046735962BF1}">
      <dgm:prSet/>
      <dgm:spPr/>
      <dgm:t>
        <a:bodyPr/>
        <a:lstStyle/>
        <a:p>
          <a:endParaRPr lang="ru-RU"/>
        </a:p>
      </dgm:t>
    </dgm:pt>
    <dgm:pt modelId="{10192147-C0A2-4453-A09E-F2BFE6D539AB}" type="sibTrans" cxnId="{155B3D6C-4D8A-4A0F-95FD-046735962BF1}">
      <dgm:prSet/>
      <dgm:spPr/>
      <dgm:t>
        <a:bodyPr/>
        <a:lstStyle/>
        <a:p>
          <a:endParaRPr lang="ru-RU"/>
        </a:p>
      </dgm:t>
    </dgm:pt>
    <dgm:pt modelId="{B8C5EFE0-5157-462E-8107-14EF3B2DFF31}">
      <dgm:prSet/>
      <dgm:spPr/>
      <dgm:t>
        <a:bodyPr/>
        <a:lstStyle/>
        <a:p>
          <a:pPr rtl="0"/>
          <a:r>
            <a:rPr lang="ru-RU" smtClean="0"/>
            <a:t>Станки Жаккара (Жаккарда)</a:t>
          </a:r>
          <a:endParaRPr lang="ru-RU"/>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8A6E07EF-C621-48C0-8318-93AA7CEAA520}" type="parTrans" cxnId="{6D4064CC-01DB-4ADD-91BD-5F906A162EEE}">
      <dgm:prSet/>
      <dgm:spPr/>
      <dgm:t>
        <a:bodyPr/>
        <a:lstStyle/>
        <a:p>
          <a:endParaRPr lang="ru-RU"/>
        </a:p>
      </dgm:t>
    </dgm:pt>
    <dgm:pt modelId="{16EE2C6B-D176-4925-B83D-B4DC4D7B9315}" type="sibTrans" cxnId="{6D4064CC-01DB-4ADD-91BD-5F906A162EEE}">
      <dgm:prSet/>
      <dgm:spPr/>
      <dgm:t>
        <a:bodyPr/>
        <a:lstStyle/>
        <a:p>
          <a:endParaRPr lang="ru-RU"/>
        </a:p>
      </dgm:t>
    </dgm:pt>
    <dgm:pt modelId="{FC8A3D2E-F91E-4ADA-BBE7-A03523BB3AB6}" type="pres">
      <dgm:prSet presAssocID="{1B07861D-9180-4718-9D47-54E6F728623F}" presName="diagram" presStyleCnt="0">
        <dgm:presLayoutVars>
          <dgm:dir/>
          <dgm:resizeHandles val="exact"/>
        </dgm:presLayoutVars>
      </dgm:prSet>
      <dgm:spPr/>
      <dgm:t>
        <a:bodyPr/>
        <a:lstStyle/>
        <a:p>
          <a:endParaRPr lang="ru-RU"/>
        </a:p>
      </dgm:t>
    </dgm:pt>
    <dgm:pt modelId="{D2A401D0-8C27-44FE-ACD3-1B3DD33D84FB}" type="pres">
      <dgm:prSet presAssocID="{B4152190-3E8B-4E59-9367-EE3CCA863129}" presName="node" presStyleLbl="node1" presStyleIdx="0" presStyleCnt="10">
        <dgm:presLayoutVars>
          <dgm:bulletEnabled val="1"/>
        </dgm:presLayoutVars>
      </dgm:prSet>
      <dgm:spPr/>
      <dgm:t>
        <a:bodyPr/>
        <a:lstStyle/>
        <a:p>
          <a:endParaRPr lang="ru-RU"/>
        </a:p>
      </dgm:t>
    </dgm:pt>
    <dgm:pt modelId="{F96749C8-825C-4442-A83B-2A14A14C05B6}" type="pres">
      <dgm:prSet presAssocID="{662224FB-C1C0-428D-9D65-1AE9915EED28}" presName="sibTrans" presStyleCnt="0"/>
      <dgm:spPr/>
    </dgm:pt>
    <dgm:pt modelId="{6E70EE45-A5D3-47B1-82AF-571FC4CA6F3C}" type="pres">
      <dgm:prSet presAssocID="{FF30168E-EB79-4371-9F49-1261DE441D97}" presName="node" presStyleLbl="node1" presStyleIdx="1" presStyleCnt="10">
        <dgm:presLayoutVars>
          <dgm:bulletEnabled val="1"/>
        </dgm:presLayoutVars>
      </dgm:prSet>
      <dgm:spPr/>
      <dgm:t>
        <a:bodyPr/>
        <a:lstStyle/>
        <a:p>
          <a:endParaRPr lang="ru-RU"/>
        </a:p>
      </dgm:t>
    </dgm:pt>
    <dgm:pt modelId="{89A0B1C3-E174-477C-BD2C-DDB184418982}" type="pres">
      <dgm:prSet presAssocID="{F351348C-9B1A-4B2C-A330-A4DC4AD4ABF5}" presName="sibTrans" presStyleCnt="0"/>
      <dgm:spPr/>
    </dgm:pt>
    <dgm:pt modelId="{36992FAC-A4FD-4C7C-B5E9-8B7A18FA4121}" type="pres">
      <dgm:prSet presAssocID="{10AFC7AA-E066-4662-88CF-C03A6EFDF7AA}" presName="node" presStyleLbl="node1" presStyleIdx="2" presStyleCnt="10">
        <dgm:presLayoutVars>
          <dgm:bulletEnabled val="1"/>
        </dgm:presLayoutVars>
      </dgm:prSet>
      <dgm:spPr/>
      <dgm:t>
        <a:bodyPr/>
        <a:lstStyle/>
        <a:p>
          <a:endParaRPr lang="ru-RU"/>
        </a:p>
      </dgm:t>
    </dgm:pt>
    <dgm:pt modelId="{335D191A-D35F-4096-B293-455579BEEA83}" type="pres">
      <dgm:prSet presAssocID="{6D249D93-BD8D-43E5-9AEB-9B0DC04BA7A7}" presName="sibTrans" presStyleCnt="0"/>
      <dgm:spPr/>
    </dgm:pt>
    <dgm:pt modelId="{6F25BFA0-F7EF-4183-828F-26D63ED1334A}" type="pres">
      <dgm:prSet presAssocID="{12E4EEC9-8417-445F-9117-ACDBF3BFF1F0}" presName="node" presStyleLbl="node1" presStyleIdx="3" presStyleCnt="10">
        <dgm:presLayoutVars>
          <dgm:bulletEnabled val="1"/>
        </dgm:presLayoutVars>
      </dgm:prSet>
      <dgm:spPr/>
      <dgm:t>
        <a:bodyPr/>
        <a:lstStyle/>
        <a:p>
          <a:endParaRPr lang="ru-RU"/>
        </a:p>
      </dgm:t>
    </dgm:pt>
    <dgm:pt modelId="{FD4EFAA9-4191-43A0-84AB-97AB0DD5DC94}" type="pres">
      <dgm:prSet presAssocID="{6FFD9AAE-AD09-400C-9D4B-5AEC14CBE8D7}" presName="sibTrans" presStyleCnt="0"/>
      <dgm:spPr/>
    </dgm:pt>
    <dgm:pt modelId="{94BE7EAD-5B57-4062-931A-A5EE8509BE1E}" type="pres">
      <dgm:prSet presAssocID="{EFC0EC6D-CAE4-4A46-B08E-87A657CE94CC}" presName="node" presStyleLbl="node1" presStyleIdx="4" presStyleCnt="10">
        <dgm:presLayoutVars>
          <dgm:bulletEnabled val="1"/>
        </dgm:presLayoutVars>
      </dgm:prSet>
      <dgm:spPr/>
      <dgm:t>
        <a:bodyPr/>
        <a:lstStyle/>
        <a:p>
          <a:endParaRPr lang="ru-RU"/>
        </a:p>
      </dgm:t>
    </dgm:pt>
    <dgm:pt modelId="{040A981B-7A14-4584-9F92-A634CDC34431}" type="pres">
      <dgm:prSet presAssocID="{141A7778-8B38-464A-A7DD-E5FE15149896}" presName="sibTrans" presStyleCnt="0"/>
      <dgm:spPr/>
    </dgm:pt>
    <dgm:pt modelId="{2A4F3D16-D321-4810-81D6-9EDFF5E12C2A}" type="pres">
      <dgm:prSet presAssocID="{24CBDCE6-5F7D-4259-8C18-A094BFEF09DA}" presName="node" presStyleLbl="node1" presStyleIdx="5" presStyleCnt="10">
        <dgm:presLayoutVars>
          <dgm:bulletEnabled val="1"/>
        </dgm:presLayoutVars>
      </dgm:prSet>
      <dgm:spPr/>
      <dgm:t>
        <a:bodyPr/>
        <a:lstStyle/>
        <a:p>
          <a:endParaRPr lang="ru-RU"/>
        </a:p>
      </dgm:t>
    </dgm:pt>
    <dgm:pt modelId="{6C0043BA-B333-413E-AB3E-A234E5636059}" type="pres">
      <dgm:prSet presAssocID="{511CB9D3-F6C4-4CF8-9356-B7CB81859A14}" presName="sibTrans" presStyleCnt="0"/>
      <dgm:spPr/>
    </dgm:pt>
    <dgm:pt modelId="{A562245F-F19E-43AB-BA6D-AC94A00370A1}" type="pres">
      <dgm:prSet presAssocID="{C74437A0-9F5D-4041-BD4A-5E0B635FFEAD}" presName="node" presStyleLbl="node1" presStyleIdx="6" presStyleCnt="10">
        <dgm:presLayoutVars>
          <dgm:bulletEnabled val="1"/>
        </dgm:presLayoutVars>
      </dgm:prSet>
      <dgm:spPr/>
      <dgm:t>
        <a:bodyPr/>
        <a:lstStyle/>
        <a:p>
          <a:endParaRPr lang="ru-RU"/>
        </a:p>
      </dgm:t>
    </dgm:pt>
    <dgm:pt modelId="{B81CE543-7518-455E-8541-42E5B3C1A0BB}" type="pres">
      <dgm:prSet presAssocID="{86A33F43-CD7A-46E0-A722-B2AFCFA2714D}" presName="sibTrans" presStyleCnt="0"/>
      <dgm:spPr/>
    </dgm:pt>
    <dgm:pt modelId="{1DEC73E7-A1E2-4343-AAA1-91995FD17579}" type="pres">
      <dgm:prSet presAssocID="{DCEBC7EF-270A-4978-BF29-C157BFF3DE7E}" presName="node" presStyleLbl="node1" presStyleIdx="7" presStyleCnt="10">
        <dgm:presLayoutVars>
          <dgm:bulletEnabled val="1"/>
        </dgm:presLayoutVars>
      </dgm:prSet>
      <dgm:spPr/>
      <dgm:t>
        <a:bodyPr/>
        <a:lstStyle/>
        <a:p>
          <a:endParaRPr lang="ru-RU"/>
        </a:p>
      </dgm:t>
    </dgm:pt>
    <dgm:pt modelId="{F9FA0A61-1D0D-4FB2-BDF3-5EA4EBE0AE9D}" type="pres">
      <dgm:prSet presAssocID="{B688DBE0-4511-496B-8625-3C15D2819656}" presName="sibTrans" presStyleCnt="0"/>
      <dgm:spPr/>
    </dgm:pt>
    <dgm:pt modelId="{1E160496-E7B3-40EB-B8BC-1A83AC3C4797}" type="pres">
      <dgm:prSet presAssocID="{7E007465-D5A5-4DEB-B13B-713B27B7F7E4}" presName="node" presStyleLbl="node1" presStyleIdx="8" presStyleCnt="10">
        <dgm:presLayoutVars>
          <dgm:bulletEnabled val="1"/>
        </dgm:presLayoutVars>
      </dgm:prSet>
      <dgm:spPr/>
      <dgm:t>
        <a:bodyPr/>
        <a:lstStyle/>
        <a:p>
          <a:endParaRPr lang="ru-RU"/>
        </a:p>
      </dgm:t>
    </dgm:pt>
    <dgm:pt modelId="{C2E8C97B-529F-4A9A-A6E7-93309CC4B1F6}" type="pres">
      <dgm:prSet presAssocID="{10192147-C0A2-4453-A09E-F2BFE6D539AB}" presName="sibTrans" presStyleCnt="0"/>
      <dgm:spPr/>
    </dgm:pt>
    <dgm:pt modelId="{0FB3F81C-0ACF-45F0-B0CE-4668EBDA6B54}" type="pres">
      <dgm:prSet presAssocID="{B8C5EFE0-5157-462E-8107-14EF3B2DFF31}" presName="node" presStyleLbl="node1" presStyleIdx="9" presStyleCnt="10">
        <dgm:presLayoutVars>
          <dgm:bulletEnabled val="1"/>
        </dgm:presLayoutVars>
      </dgm:prSet>
      <dgm:spPr/>
      <dgm:t>
        <a:bodyPr/>
        <a:lstStyle/>
        <a:p>
          <a:endParaRPr lang="ru-RU"/>
        </a:p>
      </dgm:t>
    </dgm:pt>
  </dgm:ptLst>
  <dgm:cxnLst>
    <dgm:cxn modelId="{8937EE6D-D19C-4F36-8ADC-DC6B2E3A4EDB}" type="presOf" srcId="{7E007465-D5A5-4DEB-B13B-713B27B7F7E4}" destId="{1E160496-E7B3-40EB-B8BC-1A83AC3C4797}" srcOrd="0" destOrd="0" presId="urn:microsoft.com/office/officeart/2005/8/layout/default"/>
    <dgm:cxn modelId="{155B3D6C-4D8A-4A0F-95FD-046735962BF1}" srcId="{1B07861D-9180-4718-9D47-54E6F728623F}" destId="{7E007465-D5A5-4DEB-B13B-713B27B7F7E4}" srcOrd="8" destOrd="0" parTransId="{8BA2B014-9432-4E1E-818A-11F8CB8249BE}" sibTransId="{10192147-C0A2-4453-A09E-F2BFE6D539AB}"/>
    <dgm:cxn modelId="{F4B1667D-C753-4C77-9816-5F10F310DAE5}" srcId="{1B07861D-9180-4718-9D47-54E6F728623F}" destId="{24CBDCE6-5F7D-4259-8C18-A094BFEF09DA}" srcOrd="5" destOrd="0" parTransId="{38776813-C7B9-4601-804C-107720E58737}" sibTransId="{511CB9D3-F6C4-4CF8-9356-B7CB81859A14}"/>
    <dgm:cxn modelId="{3802E485-6FF2-40A8-80FB-90D9AEE5628E}" type="presOf" srcId="{24CBDCE6-5F7D-4259-8C18-A094BFEF09DA}" destId="{2A4F3D16-D321-4810-81D6-9EDFF5E12C2A}" srcOrd="0" destOrd="0" presId="urn:microsoft.com/office/officeart/2005/8/layout/default"/>
    <dgm:cxn modelId="{F5C494C3-A814-4688-BFE5-007442EF3CD5}" type="presOf" srcId="{B8C5EFE0-5157-462E-8107-14EF3B2DFF31}" destId="{0FB3F81C-0ACF-45F0-B0CE-4668EBDA6B54}" srcOrd="0" destOrd="0" presId="urn:microsoft.com/office/officeart/2005/8/layout/default"/>
    <dgm:cxn modelId="{AC803275-5193-4F92-845C-A96D1F8F95D9}" type="presOf" srcId="{10AFC7AA-E066-4662-88CF-C03A6EFDF7AA}" destId="{36992FAC-A4FD-4C7C-B5E9-8B7A18FA4121}" srcOrd="0" destOrd="0" presId="urn:microsoft.com/office/officeart/2005/8/layout/default"/>
    <dgm:cxn modelId="{6D89855A-C0B7-49C5-B839-B3E8C20E24A4}" type="presOf" srcId="{FF30168E-EB79-4371-9F49-1261DE441D97}" destId="{6E70EE45-A5D3-47B1-82AF-571FC4CA6F3C}" srcOrd="0" destOrd="0" presId="urn:microsoft.com/office/officeart/2005/8/layout/default"/>
    <dgm:cxn modelId="{5E328C75-54DE-4E74-BC7D-F50DAFD69657}" type="presOf" srcId="{12E4EEC9-8417-445F-9117-ACDBF3BFF1F0}" destId="{6F25BFA0-F7EF-4183-828F-26D63ED1334A}" srcOrd="0" destOrd="0" presId="urn:microsoft.com/office/officeart/2005/8/layout/default"/>
    <dgm:cxn modelId="{2ABC2B24-7B04-4BB2-AD14-BEA577692D1E}" type="presOf" srcId="{B4152190-3E8B-4E59-9367-EE3CCA863129}" destId="{D2A401D0-8C27-44FE-ACD3-1B3DD33D84FB}" srcOrd="0" destOrd="0" presId="urn:microsoft.com/office/officeart/2005/8/layout/default"/>
    <dgm:cxn modelId="{AB8BB651-0317-4B3D-9AB8-BA0924338FE1}" srcId="{1B07861D-9180-4718-9D47-54E6F728623F}" destId="{DCEBC7EF-270A-4978-BF29-C157BFF3DE7E}" srcOrd="7" destOrd="0" parTransId="{C4C023B9-5EE2-4F0A-85CB-F5F4C24A4C78}" sibTransId="{B688DBE0-4511-496B-8625-3C15D2819656}"/>
    <dgm:cxn modelId="{977B9FF1-B85A-4114-8C59-EC9E59618FA4}" srcId="{1B07861D-9180-4718-9D47-54E6F728623F}" destId="{10AFC7AA-E066-4662-88CF-C03A6EFDF7AA}" srcOrd="2" destOrd="0" parTransId="{4A7C24AC-E0F2-4EE1-AD48-4D74C5DD6855}" sibTransId="{6D249D93-BD8D-43E5-9AEB-9B0DC04BA7A7}"/>
    <dgm:cxn modelId="{AC70188F-7D2D-4C7C-BF76-7246F02AD83E}" type="presOf" srcId="{EFC0EC6D-CAE4-4A46-B08E-87A657CE94CC}" destId="{94BE7EAD-5B57-4062-931A-A5EE8509BE1E}" srcOrd="0" destOrd="0" presId="urn:microsoft.com/office/officeart/2005/8/layout/default"/>
    <dgm:cxn modelId="{D85FFCA0-0E7E-4504-9754-5D95EBA257B8}" srcId="{1B07861D-9180-4718-9D47-54E6F728623F}" destId="{C74437A0-9F5D-4041-BD4A-5E0B635FFEAD}" srcOrd="6" destOrd="0" parTransId="{D312780C-8D2E-49DD-8D95-122EB672CB8B}" sibTransId="{86A33F43-CD7A-46E0-A722-B2AFCFA2714D}"/>
    <dgm:cxn modelId="{C7E72500-A1E8-4C6D-9148-F3B5930E354C}" type="presOf" srcId="{1B07861D-9180-4718-9D47-54E6F728623F}" destId="{FC8A3D2E-F91E-4ADA-BBE7-A03523BB3AB6}" srcOrd="0" destOrd="0" presId="urn:microsoft.com/office/officeart/2005/8/layout/default"/>
    <dgm:cxn modelId="{72076D66-37E5-4DE7-B14B-3B30AF37BFAD}" type="presOf" srcId="{DCEBC7EF-270A-4978-BF29-C157BFF3DE7E}" destId="{1DEC73E7-A1E2-4343-AAA1-91995FD17579}" srcOrd="0" destOrd="0" presId="urn:microsoft.com/office/officeart/2005/8/layout/default"/>
    <dgm:cxn modelId="{6D4064CC-01DB-4ADD-91BD-5F906A162EEE}" srcId="{1B07861D-9180-4718-9D47-54E6F728623F}" destId="{B8C5EFE0-5157-462E-8107-14EF3B2DFF31}" srcOrd="9" destOrd="0" parTransId="{8A6E07EF-C621-48C0-8318-93AA7CEAA520}" sibTransId="{16EE2C6B-D176-4925-B83D-B4DC4D7B9315}"/>
    <dgm:cxn modelId="{0AF3629D-AD75-4998-91FB-230E7F7B6B12}" srcId="{1B07861D-9180-4718-9D47-54E6F728623F}" destId="{B4152190-3E8B-4E59-9367-EE3CCA863129}" srcOrd="0" destOrd="0" parTransId="{A774637F-3234-4AD8-AAF7-87FC6F5FC370}" sibTransId="{662224FB-C1C0-428D-9D65-1AE9915EED28}"/>
    <dgm:cxn modelId="{CF46D92A-C10C-4391-8264-F0263CF880B9}" srcId="{1B07861D-9180-4718-9D47-54E6F728623F}" destId="{FF30168E-EB79-4371-9F49-1261DE441D97}" srcOrd="1" destOrd="0" parTransId="{6F89E8DC-3ACB-4857-A0C1-208B4503A6E1}" sibTransId="{F351348C-9B1A-4B2C-A330-A4DC4AD4ABF5}"/>
    <dgm:cxn modelId="{F24E73AF-AC89-4E6C-996D-C75DA62CB86D}" srcId="{1B07861D-9180-4718-9D47-54E6F728623F}" destId="{EFC0EC6D-CAE4-4A46-B08E-87A657CE94CC}" srcOrd="4" destOrd="0" parTransId="{3B797CF7-5084-47BC-B647-12D0F472427A}" sibTransId="{141A7778-8B38-464A-A7DD-E5FE15149896}"/>
    <dgm:cxn modelId="{D24BEA54-642F-4ACD-8615-23D3EF14DD1F}" type="presOf" srcId="{C74437A0-9F5D-4041-BD4A-5E0B635FFEAD}" destId="{A562245F-F19E-43AB-BA6D-AC94A00370A1}" srcOrd="0" destOrd="0" presId="urn:microsoft.com/office/officeart/2005/8/layout/default"/>
    <dgm:cxn modelId="{7BA49DA8-9D76-4BCF-BE4D-9D476CEB3346}" srcId="{1B07861D-9180-4718-9D47-54E6F728623F}" destId="{12E4EEC9-8417-445F-9117-ACDBF3BFF1F0}" srcOrd="3" destOrd="0" parTransId="{C9203AD1-60BC-47A7-A5E4-45F471E1E022}" sibTransId="{6FFD9AAE-AD09-400C-9D4B-5AEC14CBE8D7}"/>
    <dgm:cxn modelId="{A83E2DC5-2914-4CF4-9180-CB30ADFD90D7}" type="presParOf" srcId="{FC8A3D2E-F91E-4ADA-BBE7-A03523BB3AB6}" destId="{D2A401D0-8C27-44FE-ACD3-1B3DD33D84FB}" srcOrd="0" destOrd="0" presId="urn:microsoft.com/office/officeart/2005/8/layout/default"/>
    <dgm:cxn modelId="{7C54EBB9-8FB0-4395-8E57-3564E7F25D76}" type="presParOf" srcId="{FC8A3D2E-F91E-4ADA-BBE7-A03523BB3AB6}" destId="{F96749C8-825C-4442-A83B-2A14A14C05B6}" srcOrd="1" destOrd="0" presId="urn:microsoft.com/office/officeart/2005/8/layout/default"/>
    <dgm:cxn modelId="{A2BACB5B-BD7F-48C7-B219-15EFEC2271B6}" type="presParOf" srcId="{FC8A3D2E-F91E-4ADA-BBE7-A03523BB3AB6}" destId="{6E70EE45-A5D3-47B1-82AF-571FC4CA6F3C}" srcOrd="2" destOrd="0" presId="urn:microsoft.com/office/officeart/2005/8/layout/default"/>
    <dgm:cxn modelId="{1D472931-9008-48C6-9BB3-D47828875DF8}" type="presParOf" srcId="{FC8A3D2E-F91E-4ADA-BBE7-A03523BB3AB6}" destId="{89A0B1C3-E174-477C-BD2C-DDB184418982}" srcOrd="3" destOrd="0" presId="urn:microsoft.com/office/officeart/2005/8/layout/default"/>
    <dgm:cxn modelId="{EDFCD52C-E6B9-4A47-B0AB-29DA96060AC7}" type="presParOf" srcId="{FC8A3D2E-F91E-4ADA-BBE7-A03523BB3AB6}" destId="{36992FAC-A4FD-4C7C-B5E9-8B7A18FA4121}" srcOrd="4" destOrd="0" presId="urn:microsoft.com/office/officeart/2005/8/layout/default"/>
    <dgm:cxn modelId="{EC69C605-AC7B-46CE-8DB1-1FC8E51015A4}" type="presParOf" srcId="{FC8A3D2E-F91E-4ADA-BBE7-A03523BB3AB6}" destId="{335D191A-D35F-4096-B293-455579BEEA83}" srcOrd="5" destOrd="0" presId="urn:microsoft.com/office/officeart/2005/8/layout/default"/>
    <dgm:cxn modelId="{68F94813-AD23-43F5-BDF2-0CE9B8B8AD55}" type="presParOf" srcId="{FC8A3D2E-F91E-4ADA-BBE7-A03523BB3AB6}" destId="{6F25BFA0-F7EF-4183-828F-26D63ED1334A}" srcOrd="6" destOrd="0" presId="urn:microsoft.com/office/officeart/2005/8/layout/default"/>
    <dgm:cxn modelId="{E06FEEFA-2929-434B-BF09-0120DF18E773}" type="presParOf" srcId="{FC8A3D2E-F91E-4ADA-BBE7-A03523BB3AB6}" destId="{FD4EFAA9-4191-43A0-84AB-97AB0DD5DC94}" srcOrd="7" destOrd="0" presId="urn:microsoft.com/office/officeart/2005/8/layout/default"/>
    <dgm:cxn modelId="{E2697DEF-B26C-471A-9E78-AE52A13568C2}" type="presParOf" srcId="{FC8A3D2E-F91E-4ADA-BBE7-A03523BB3AB6}" destId="{94BE7EAD-5B57-4062-931A-A5EE8509BE1E}" srcOrd="8" destOrd="0" presId="urn:microsoft.com/office/officeart/2005/8/layout/default"/>
    <dgm:cxn modelId="{E621699F-7300-4440-9FB1-7598A8163D53}" type="presParOf" srcId="{FC8A3D2E-F91E-4ADA-BBE7-A03523BB3AB6}" destId="{040A981B-7A14-4584-9F92-A634CDC34431}" srcOrd="9" destOrd="0" presId="urn:microsoft.com/office/officeart/2005/8/layout/default"/>
    <dgm:cxn modelId="{940C1E35-C52E-4EE3-A72C-FA941AD29973}" type="presParOf" srcId="{FC8A3D2E-F91E-4ADA-BBE7-A03523BB3AB6}" destId="{2A4F3D16-D321-4810-81D6-9EDFF5E12C2A}" srcOrd="10" destOrd="0" presId="urn:microsoft.com/office/officeart/2005/8/layout/default"/>
    <dgm:cxn modelId="{7CE78044-1DCC-4921-883E-63C088B5476F}" type="presParOf" srcId="{FC8A3D2E-F91E-4ADA-BBE7-A03523BB3AB6}" destId="{6C0043BA-B333-413E-AB3E-A234E5636059}" srcOrd="11" destOrd="0" presId="urn:microsoft.com/office/officeart/2005/8/layout/default"/>
    <dgm:cxn modelId="{E3CC4BAF-1D8E-4465-8C13-6B7674D62071}" type="presParOf" srcId="{FC8A3D2E-F91E-4ADA-BBE7-A03523BB3AB6}" destId="{A562245F-F19E-43AB-BA6D-AC94A00370A1}" srcOrd="12" destOrd="0" presId="urn:microsoft.com/office/officeart/2005/8/layout/default"/>
    <dgm:cxn modelId="{1F0406C9-5A06-4FD6-BBA3-172967B9E106}" type="presParOf" srcId="{FC8A3D2E-F91E-4ADA-BBE7-A03523BB3AB6}" destId="{B81CE543-7518-455E-8541-42E5B3C1A0BB}" srcOrd="13" destOrd="0" presId="urn:microsoft.com/office/officeart/2005/8/layout/default"/>
    <dgm:cxn modelId="{BE3460CB-2894-48E6-AD5A-A433B4BDA345}" type="presParOf" srcId="{FC8A3D2E-F91E-4ADA-BBE7-A03523BB3AB6}" destId="{1DEC73E7-A1E2-4343-AAA1-91995FD17579}" srcOrd="14" destOrd="0" presId="urn:microsoft.com/office/officeart/2005/8/layout/default"/>
    <dgm:cxn modelId="{C34F13FA-F332-44BB-B36A-6CAAA5D24A74}" type="presParOf" srcId="{FC8A3D2E-F91E-4ADA-BBE7-A03523BB3AB6}" destId="{F9FA0A61-1D0D-4FB2-BDF3-5EA4EBE0AE9D}" srcOrd="15" destOrd="0" presId="urn:microsoft.com/office/officeart/2005/8/layout/default"/>
    <dgm:cxn modelId="{B9A8F047-9BC7-4D6E-9C1A-D71619788331}" type="presParOf" srcId="{FC8A3D2E-F91E-4ADA-BBE7-A03523BB3AB6}" destId="{1E160496-E7B3-40EB-B8BC-1A83AC3C4797}" srcOrd="16" destOrd="0" presId="urn:microsoft.com/office/officeart/2005/8/layout/default"/>
    <dgm:cxn modelId="{F8A496EC-3EC3-4CA6-BADD-A5D94D08E207}" type="presParOf" srcId="{FC8A3D2E-F91E-4ADA-BBE7-A03523BB3AB6}" destId="{C2E8C97B-529F-4A9A-A6E7-93309CC4B1F6}" srcOrd="17" destOrd="0" presId="urn:microsoft.com/office/officeart/2005/8/layout/default"/>
    <dgm:cxn modelId="{312393F0-87F6-4695-8FD9-8B7D54D38D21}" type="presParOf" srcId="{FC8A3D2E-F91E-4ADA-BBE7-A03523BB3AB6}" destId="{0FB3F81C-0ACF-45F0-B0CE-4668EBDA6B54}"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AD058F1-7256-408B-85F7-EA1EEF7FC03A}" type="doc">
      <dgm:prSet loTypeId="urn:microsoft.com/office/officeart/2005/8/layout/vList2" loCatId="list" qsTypeId="urn:microsoft.com/office/officeart/2005/8/quickstyle/3d2" qsCatId="3D" csTypeId="urn:microsoft.com/office/officeart/2005/8/colors/accent0_1" csCatId="mainScheme" phldr="1"/>
      <dgm:spPr/>
      <dgm:t>
        <a:bodyPr/>
        <a:lstStyle/>
        <a:p>
          <a:endParaRPr lang="ru-RU"/>
        </a:p>
      </dgm:t>
    </dgm:pt>
    <dgm:pt modelId="{D3EF3427-BEF7-4D4A-8334-33781C71C98B}">
      <dgm:prSet/>
      <dgm:spPr/>
      <dgm:t>
        <a:bodyPr/>
        <a:lstStyle/>
        <a:p>
          <a:pPr rtl="0"/>
          <a:r>
            <a:rPr lang="ru-RU" smtClean="0"/>
            <a:t>Первое поколение</a:t>
          </a:r>
          <a:endParaRPr lang="ru-RU" dirty="0"/>
        </a:p>
      </dgm:t>
    </dgm:pt>
    <dgm:pt modelId="{83631EC9-751C-4EE0-847D-A696F6668162}" type="parTrans" cxnId="{27E26E7B-190B-4BCF-B080-091E6E923A1F}">
      <dgm:prSet/>
      <dgm:spPr/>
      <dgm:t>
        <a:bodyPr/>
        <a:lstStyle/>
        <a:p>
          <a:endParaRPr lang="ru-RU"/>
        </a:p>
      </dgm:t>
    </dgm:pt>
    <dgm:pt modelId="{D95A0679-31D6-4F90-BE46-F1FE76E2358C}" type="sibTrans" cxnId="{27E26E7B-190B-4BCF-B080-091E6E923A1F}">
      <dgm:prSet/>
      <dgm:spPr/>
      <dgm:t>
        <a:bodyPr/>
        <a:lstStyle/>
        <a:p>
          <a:endParaRPr lang="ru-RU"/>
        </a:p>
      </dgm:t>
    </dgm:pt>
    <dgm:pt modelId="{C76E43FC-42E5-4FEC-98DE-888163382998}">
      <dgm:prSet/>
      <dgm:spPr/>
      <dgm:t>
        <a:bodyPr/>
        <a:lstStyle/>
        <a:p>
          <a:pPr rtl="0"/>
          <a:r>
            <a:rPr lang="ru-RU" smtClean="0"/>
            <a:t>Второе поколение</a:t>
          </a:r>
          <a:endParaRPr lang="ru-RU" dirty="0"/>
        </a:p>
      </dgm:t>
    </dgm:pt>
    <dgm:pt modelId="{E38B42B4-8995-4958-8D6C-35563039C34D}" type="parTrans" cxnId="{C9A62C45-3117-4E44-898B-21BA1B21DE68}">
      <dgm:prSet/>
      <dgm:spPr/>
      <dgm:t>
        <a:bodyPr/>
        <a:lstStyle/>
        <a:p>
          <a:endParaRPr lang="ru-RU"/>
        </a:p>
      </dgm:t>
    </dgm:pt>
    <dgm:pt modelId="{952DCFE2-77BD-4D99-91B6-01B22F8BD4FC}" type="sibTrans" cxnId="{C9A62C45-3117-4E44-898B-21BA1B21DE68}">
      <dgm:prSet/>
      <dgm:spPr/>
      <dgm:t>
        <a:bodyPr/>
        <a:lstStyle/>
        <a:p>
          <a:endParaRPr lang="ru-RU"/>
        </a:p>
      </dgm:t>
    </dgm:pt>
    <dgm:pt modelId="{BF91F398-B65F-4EAB-B9E0-95B33F3A5BAC}">
      <dgm:prSet/>
      <dgm:spPr/>
      <dgm:t>
        <a:bodyPr/>
        <a:lstStyle/>
        <a:p>
          <a:pPr rtl="0"/>
          <a:r>
            <a:rPr lang="ru-RU" dirty="0" smtClean="0"/>
            <a:t>Третье поколение</a:t>
          </a:r>
          <a:endParaRPr lang="ru-RU" dirty="0"/>
        </a:p>
      </dgm:t>
    </dgm:pt>
    <dgm:pt modelId="{9571FF52-B005-4210-BC8A-BBE47361E645}" type="parTrans" cxnId="{5E7BF8FB-BE6F-4BD4-B200-C270D63C6E9F}">
      <dgm:prSet/>
      <dgm:spPr/>
      <dgm:t>
        <a:bodyPr/>
        <a:lstStyle/>
        <a:p>
          <a:endParaRPr lang="ru-RU"/>
        </a:p>
      </dgm:t>
    </dgm:pt>
    <dgm:pt modelId="{3D95A47F-ADA6-4890-9294-0ABD0FBCBE3C}" type="sibTrans" cxnId="{5E7BF8FB-BE6F-4BD4-B200-C270D63C6E9F}">
      <dgm:prSet/>
      <dgm:spPr/>
      <dgm:t>
        <a:bodyPr/>
        <a:lstStyle/>
        <a:p>
          <a:endParaRPr lang="ru-RU"/>
        </a:p>
      </dgm:t>
    </dgm:pt>
    <dgm:pt modelId="{47CE2310-6156-45E7-9B55-073114E557FF}">
      <dgm:prSet/>
      <dgm:spPr/>
      <dgm:t>
        <a:bodyPr/>
        <a:lstStyle/>
        <a:p>
          <a:pPr rtl="0"/>
          <a:r>
            <a:rPr lang="ru-RU" smtClean="0"/>
            <a:t>Четвёртое поколение</a:t>
          </a:r>
          <a:endParaRPr lang="ru-RU" dirty="0"/>
        </a:p>
      </dgm:t>
    </dgm:pt>
    <dgm:pt modelId="{97800424-703C-46B9-A654-506BA3C5DD76}" type="parTrans" cxnId="{3B1460B3-5A6F-451E-A049-5815A9879852}">
      <dgm:prSet/>
      <dgm:spPr/>
      <dgm:t>
        <a:bodyPr/>
        <a:lstStyle/>
        <a:p>
          <a:endParaRPr lang="ru-RU"/>
        </a:p>
      </dgm:t>
    </dgm:pt>
    <dgm:pt modelId="{18201A53-CB11-40E0-A3CC-C086CBF59E1D}" type="sibTrans" cxnId="{3B1460B3-5A6F-451E-A049-5815A9879852}">
      <dgm:prSet/>
      <dgm:spPr/>
      <dgm:t>
        <a:bodyPr/>
        <a:lstStyle/>
        <a:p>
          <a:endParaRPr lang="ru-RU"/>
        </a:p>
      </dgm:t>
    </dgm:pt>
    <dgm:pt modelId="{787B679B-0B30-4023-81C6-E337D627C90E}" type="pres">
      <dgm:prSet presAssocID="{3AD058F1-7256-408B-85F7-EA1EEF7FC03A}" presName="linear" presStyleCnt="0">
        <dgm:presLayoutVars>
          <dgm:animLvl val="lvl"/>
          <dgm:resizeHandles val="exact"/>
        </dgm:presLayoutVars>
      </dgm:prSet>
      <dgm:spPr/>
      <dgm:t>
        <a:bodyPr/>
        <a:lstStyle/>
        <a:p>
          <a:endParaRPr lang="ru-RU"/>
        </a:p>
      </dgm:t>
    </dgm:pt>
    <dgm:pt modelId="{56074ECE-3481-4353-95EC-C643BE12D83D}" type="pres">
      <dgm:prSet presAssocID="{D3EF3427-BEF7-4D4A-8334-33781C71C98B}" presName="parentText" presStyleLbl="node1" presStyleIdx="0" presStyleCnt="4">
        <dgm:presLayoutVars>
          <dgm:chMax val="0"/>
          <dgm:bulletEnabled val="1"/>
        </dgm:presLayoutVars>
      </dgm:prSet>
      <dgm:spPr/>
      <dgm:t>
        <a:bodyPr/>
        <a:lstStyle/>
        <a:p>
          <a:endParaRPr lang="ru-RU"/>
        </a:p>
      </dgm:t>
    </dgm:pt>
    <dgm:pt modelId="{3267A2C8-55C0-4F1D-BE57-23EB67795691}" type="pres">
      <dgm:prSet presAssocID="{D95A0679-31D6-4F90-BE46-F1FE76E2358C}" presName="spacer" presStyleCnt="0"/>
      <dgm:spPr/>
    </dgm:pt>
    <dgm:pt modelId="{3C17F72E-9704-443A-87E2-F3D098C0C2A2}" type="pres">
      <dgm:prSet presAssocID="{C76E43FC-42E5-4FEC-98DE-888163382998}" presName="parentText" presStyleLbl="node1" presStyleIdx="1" presStyleCnt="4">
        <dgm:presLayoutVars>
          <dgm:chMax val="0"/>
          <dgm:bulletEnabled val="1"/>
        </dgm:presLayoutVars>
      </dgm:prSet>
      <dgm:spPr/>
      <dgm:t>
        <a:bodyPr/>
        <a:lstStyle/>
        <a:p>
          <a:endParaRPr lang="ru-RU"/>
        </a:p>
      </dgm:t>
    </dgm:pt>
    <dgm:pt modelId="{BD70AE7F-2CB4-47A1-AECA-E88F0914D775}" type="pres">
      <dgm:prSet presAssocID="{952DCFE2-77BD-4D99-91B6-01B22F8BD4FC}" presName="spacer" presStyleCnt="0"/>
      <dgm:spPr/>
    </dgm:pt>
    <dgm:pt modelId="{FA76CC06-C343-4315-93E5-BFED5F856AA2}" type="pres">
      <dgm:prSet presAssocID="{BF91F398-B65F-4EAB-B9E0-95B33F3A5BAC}" presName="parentText" presStyleLbl="node1" presStyleIdx="2" presStyleCnt="4" custLinFactNeighborX="260" custLinFactNeighborY="7982">
        <dgm:presLayoutVars>
          <dgm:chMax val="0"/>
          <dgm:bulletEnabled val="1"/>
        </dgm:presLayoutVars>
      </dgm:prSet>
      <dgm:spPr/>
      <dgm:t>
        <a:bodyPr/>
        <a:lstStyle/>
        <a:p>
          <a:endParaRPr lang="ru-RU"/>
        </a:p>
      </dgm:t>
    </dgm:pt>
    <dgm:pt modelId="{541E4725-C94A-4942-ABA6-BD69F30292B1}" type="pres">
      <dgm:prSet presAssocID="{3D95A47F-ADA6-4890-9294-0ABD0FBCBE3C}" presName="spacer" presStyleCnt="0"/>
      <dgm:spPr/>
    </dgm:pt>
    <dgm:pt modelId="{5558069B-08B2-49E0-A27F-05988DA760B3}" type="pres">
      <dgm:prSet presAssocID="{47CE2310-6156-45E7-9B55-073114E557FF}" presName="parentText" presStyleLbl="node1" presStyleIdx="3" presStyleCnt="4">
        <dgm:presLayoutVars>
          <dgm:chMax val="0"/>
          <dgm:bulletEnabled val="1"/>
        </dgm:presLayoutVars>
      </dgm:prSet>
      <dgm:spPr/>
      <dgm:t>
        <a:bodyPr/>
        <a:lstStyle/>
        <a:p>
          <a:endParaRPr lang="ru-RU"/>
        </a:p>
      </dgm:t>
    </dgm:pt>
  </dgm:ptLst>
  <dgm:cxnLst>
    <dgm:cxn modelId="{F9F7970B-C768-4B98-A59A-50143357C4F6}" type="presOf" srcId="{47CE2310-6156-45E7-9B55-073114E557FF}" destId="{5558069B-08B2-49E0-A27F-05988DA760B3}" srcOrd="0" destOrd="0" presId="urn:microsoft.com/office/officeart/2005/8/layout/vList2"/>
    <dgm:cxn modelId="{999A116A-18E5-4B38-B821-275DA1A59D16}" type="presOf" srcId="{C76E43FC-42E5-4FEC-98DE-888163382998}" destId="{3C17F72E-9704-443A-87E2-F3D098C0C2A2}" srcOrd="0" destOrd="0" presId="urn:microsoft.com/office/officeart/2005/8/layout/vList2"/>
    <dgm:cxn modelId="{27E26E7B-190B-4BCF-B080-091E6E923A1F}" srcId="{3AD058F1-7256-408B-85F7-EA1EEF7FC03A}" destId="{D3EF3427-BEF7-4D4A-8334-33781C71C98B}" srcOrd="0" destOrd="0" parTransId="{83631EC9-751C-4EE0-847D-A696F6668162}" sibTransId="{D95A0679-31D6-4F90-BE46-F1FE76E2358C}"/>
    <dgm:cxn modelId="{34D52389-5F21-4485-9CF3-F7966CE92568}" type="presOf" srcId="{D3EF3427-BEF7-4D4A-8334-33781C71C98B}" destId="{56074ECE-3481-4353-95EC-C643BE12D83D}" srcOrd="0" destOrd="0" presId="urn:microsoft.com/office/officeart/2005/8/layout/vList2"/>
    <dgm:cxn modelId="{27A7F75D-75CA-4462-8ECB-1FC33CB70FD3}" type="presOf" srcId="{BF91F398-B65F-4EAB-B9E0-95B33F3A5BAC}" destId="{FA76CC06-C343-4315-93E5-BFED5F856AA2}" srcOrd="0" destOrd="0" presId="urn:microsoft.com/office/officeart/2005/8/layout/vList2"/>
    <dgm:cxn modelId="{22B85FC5-C139-4FEB-A79A-9563858543F5}" type="presOf" srcId="{3AD058F1-7256-408B-85F7-EA1EEF7FC03A}" destId="{787B679B-0B30-4023-81C6-E337D627C90E}" srcOrd="0" destOrd="0" presId="urn:microsoft.com/office/officeart/2005/8/layout/vList2"/>
    <dgm:cxn modelId="{C9A62C45-3117-4E44-898B-21BA1B21DE68}" srcId="{3AD058F1-7256-408B-85F7-EA1EEF7FC03A}" destId="{C76E43FC-42E5-4FEC-98DE-888163382998}" srcOrd="1" destOrd="0" parTransId="{E38B42B4-8995-4958-8D6C-35563039C34D}" sibTransId="{952DCFE2-77BD-4D99-91B6-01B22F8BD4FC}"/>
    <dgm:cxn modelId="{3B1460B3-5A6F-451E-A049-5815A9879852}" srcId="{3AD058F1-7256-408B-85F7-EA1EEF7FC03A}" destId="{47CE2310-6156-45E7-9B55-073114E557FF}" srcOrd="3" destOrd="0" parTransId="{97800424-703C-46B9-A654-506BA3C5DD76}" sibTransId="{18201A53-CB11-40E0-A3CC-C086CBF59E1D}"/>
    <dgm:cxn modelId="{5E7BF8FB-BE6F-4BD4-B200-C270D63C6E9F}" srcId="{3AD058F1-7256-408B-85F7-EA1EEF7FC03A}" destId="{BF91F398-B65F-4EAB-B9E0-95B33F3A5BAC}" srcOrd="2" destOrd="0" parTransId="{9571FF52-B005-4210-BC8A-BBE47361E645}" sibTransId="{3D95A47F-ADA6-4890-9294-0ABD0FBCBE3C}"/>
    <dgm:cxn modelId="{BAF88488-382F-4E44-8643-B9314DFEFABC}" type="presParOf" srcId="{787B679B-0B30-4023-81C6-E337D627C90E}" destId="{56074ECE-3481-4353-95EC-C643BE12D83D}" srcOrd="0" destOrd="0" presId="urn:microsoft.com/office/officeart/2005/8/layout/vList2"/>
    <dgm:cxn modelId="{8B203A85-E4C8-4FC8-BF0A-C124F15D5987}" type="presParOf" srcId="{787B679B-0B30-4023-81C6-E337D627C90E}" destId="{3267A2C8-55C0-4F1D-BE57-23EB67795691}" srcOrd="1" destOrd="0" presId="urn:microsoft.com/office/officeart/2005/8/layout/vList2"/>
    <dgm:cxn modelId="{C278DCC0-9490-4F16-AC77-BDF593E248CC}" type="presParOf" srcId="{787B679B-0B30-4023-81C6-E337D627C90E}" destId="{3C17F72E-9704-443A-87E2-F3D098C0C2A2}" srcOrd="2" destOrd="0" presId="urn:microsoft.com/office/officeart/2005/8/layout/vList2"/>
    <dgm:cxn modelId="{F9B1EE0B-7147-440C-8A4C-BC4EFE0F1927}" type="presParOf" srcId="{787B679B-0B30-4023-81C6-E337D627C90E}" destId="{BD70AE7F-2CB4-47A1-AECA-E88F0914D775}" srcOrd="3" destOrd="0" presId="urn:microsoft.com/office/officeart/2005/8/layout/vList2"/>
    <dgm:cxn modelId="{3E29EDE0-8237-4CCE-884A-EF8292C0FA0B}" type="presParOf" srcId="{787B679B-0B30-4023-81C6-E337D627C90E}" destId="{FA76CC06-C343-4315-93E5-BFED5F856AA2}" srcOrd="4" destOrd="0" presId="urn:microsoft.com/office/officeart/2005/8/layout/vList2"/>
    <dgm:cxn modelId="{AE3B608A-D5EC-4F1C-B443-1E25D2A525C5}" type="presParOf" srcId="{787B679B-0B30-4023-81C6-E337D627C90E}" destId="{541E4725-C94A-4942-ABA6-BD69F30292B1}" srcOrd="5" destOrd="0" presId="urn:microsoft.com/office/officeart/2005/8/layout/vList2"/>
    <dgm:cxn modelId="{229C5AED-4B8F-450A-82D9-C60AAA8C0CBB}" type="presParOf" srcId="{787B679B-0B30-4023-81C6-E337D627C90E}" destId="{5558069B-08B2-49E0-A27F-05988DA760B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A401D0-8C27-44FE-ACD3-1B3DD33D84FB}">
      <dsp:nvSpPr>
        <dsp:cNvPr id="0" name=""/>
        <dsp:cNvSpPr/>
      </dsp:nvSpPr>
      <dsp:spPr>
        <a:xfrm>
          <a:off x="3033" y="344133"/>
          <a:ext cx="2406440" cy="1443864"/>
        </a:xfrm>
        <a:prstGeom prst="rect">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kern="1200" dirty="0" smtClean="0"/>
            <a:t>Абак</a:t>
          </a:r>
          <a:endParaRPr lang="ru-RU" sz="1900" kern="1200" dirty="0"/>
        </a:p>
      </dsp:txBody>
      <dsp:txXfrm>
        <a:off x="3033" y="344133"/>
        <a:ext cx="2406440" cy="1443864"/>
      </dsp:txXfrm>
    </dsp:sp>
    <dsp:sp modelId="{6E70EE45-A5D3-47B1-82AF-571FC4CA6F3C}">
      <dsp:nvSpPr>
        <dsp:cNvPr id="0" name=""/>
        <dsp:cNvSpPr/>
      </dsp:nvSpPr>
      <dsp:spPr>
        <a:xfrm>
          <a:off x="2650118" y="344133"/>
          <a:ext cx="2406440" cy="1443864"/>
        </a:xfrm>
        <a:prstGeom prst="rect">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kern="1200" dirty="0" err="1" smtClean="0"/>
            <a:t>Антикитерский</a:t>
          </a:r>
          <a:r>
            <a:rPr lang="ru-RU" sz="1900" kern="1200" dirty="0" smtClean="0"/>
            <a:t> механизм</a:t>
          </a:r>
          <a:endParaRPr lang="ru-RU" sz="1900" kern="1200" dirty="0"/>
        </a:p>
      </dsp:txBody>
      <dsp:txXfrm>
        <a:off x="2650118" y="344133"/>
        <a:ext cx="2406440" cy="1443864"/>
      </dsp:txXfrm>
    </dsp:sp>
    <dsp:sp modelId="{36992FAC-A4FD-4C7C-B5E9-8B7A18FA4121}">
      <dsp:nvSpPr>
        <dsp:cNvPr id="0" name=""/>
        <dsp:cNvSpPr/>
      </dsp:nvSpPr>
      <dsp:spPr>
        <a:xfrm>
          <a:off x="5297203" y="344133"/>
          <a:ext cx="2406440" cy="1443864"/>
        </a:xfrm>
        <a:prstGeom prst="rect">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kern="1200" smtClean="0"/>
            <a:t>Экваториум (Эквиториум)</a:t>
          </a:r>
          <a:endParaRPr lang="ru-RU" sz="1900" kern="1200"/>
        </a:p>
      </dsp:txBody>
      <dsp:txXfrm>
        <a:off x="5297203" y="344133"/>
        <a:ext cx="2406440" cy="1443864"/>
      </dsp:txXfrm>
    </dsp:sp>
    <dsp:sp modelId="{6F25BFA0-F7EF-4183-828F-26D63ED1334A}">
      <dsp:nvSpPr>
        <dsp:cNvPr id="0" name=""/>
        <dsp:cNvSpPr/>
      </dsp:nvSpPr>
      <dsp:spPr>
        <a:xfrm>
          <a:off x="7944287" y="344133"/>
          <a:ext cx="2406440" cy="1443864"/>
        </a:xfrm>
        <a:prstGeom prst="rect">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kern="1200" dirty="0" smtClean="0"/>
            <a:t>Логарифмические вычислительные таблицы</a:t>
          </a:r>
          <a:endParaRPr lang="ru-RU" sz="1900" kern="1200" dirty="0"/>
        </a:p>
      </dsp:txBody>
      <dsp:txXfrm>
        <a:off x="7944287" y="344133"/>
        <a:ext cx="2406440" cy="1443864"/>
      </dsp:txXfrm>
    </dsp:sp>
    <dsp:sp modelId="{94BE7EAD-5B57-4062-931A-A5EE8509BE1E}">
      <dsp:nvSpPr>
        <dsp:cNvPr id="0" name=""/>
        <dsp:cNvSpPr/>
      </dsp:nvSpPr>
      <dsp:spPr>
        <a:xfrm>
          <a:off x="3033" y="2028641"/>
          <a:ext cx="2406440" cy="1443864"/>
        </a:xfrm>
        <a:prstGeom prst="rect">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kern="1200" smtClean="0"/>
            <a:t>Проект первой вычислительной машины (Не завершён)</a:t>
          </a:r>
          <a:endParaRPr lang="ru-RU" sz="1900" kern="1200"/>
        </a:p>
      </dsp:txBody>
      <dsp:txXfrm>
        <a:off x="3033" y="2028641"/>
        <a:ext cx="2406440" cy="1443864"/>
      </dsp:txXfrm>
    </dsp:sp>
    <dsp:sp modelId="{2A4F3D16-D321-4810-81D6-9EDFF5E12C2A}">
      <dsp:nvSpPr>
        <dsp:cNvPr id="0" name=""/>
        <dsp:cNvSpPr/>
      </dsp:nvSpPr>
      <dsp:spPr>
        <a:xfrm>
          <a:off x="2650118" y="2028641"/>
          <a:ext cx="2406440" cy="1443864"/>
        </a:xfrm>
        <a:prstGeom prst="rect">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kern="1200" dirty="0" smtClean="0"/>
            <a:t>Первое механическое устройство сложения (Паскалина)</a:t>
          </a:r>
          <a:endParaRPr lang="ru-RU" sz="1900" kern="1200" dirty="0"/>
        </a:p>
      </dsp:txBody>
      <dsp:txXfrm>
        <a:off x="2650118" y="2028641"/>
        <a:ext cx="2406440" cy="1443864"/>
      </dsp:txXfrm>
    </dsp:sp>
    <dsp:sp modelId="{A562245F-F19E-43AB-BA6D-AC94A00370A1}">
      <dsp:nvSpPr>
        <dsp:cNvPr id="0" name=""/>
        <dsp:cNvSpPr/>
      </dsp:nvSpPr>
      <dsp:spPr>
        <a:xfrm>
          <a:off x="5297203" y="2028641"/>
          <a:ext cx="2406440" cy="1443864"/>
        </a:xfrm>
        <a:prstGeom prst="rect">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kern="1200" dirty="0" smtClean="0"/>
            <a:t>Ступенчатый калькулятор</a:t>
          </a:r>
          <a:endParaRPr lang="ru-RU" sz="1900" kern="1200" dirty="0"/>
        </a:p>
      </dsp:txBody>
      <dsp:txXfrm>
        <a:off x="5297203" y="2028641"/>
        <a:ext cx="2406440" cy="1443864"/>
      </dsp:txXfrm>
    </dsp:sp>
    <dsp:sp modelId="{1DEC73E7-A1E2-4343-AAA1-91995FD17579}">
      <dsp:nvSpPr>
        <dsp:cNvPr id="0" name=""/>
        <dsp:cNvSpPr/>
      </dsp:nvSpPr>
      <dsp:spPr>
        <a:xfrm>
          <a:off x="7944287" y="2028641"/>
          <a:ext cx="2406440" cy="1443864"/>
        </a:xfrm>
        <a:prstGeom prst="rect">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kern="1200" smtClean="0"/>
            <a:t>Первая аналитическая машина (ВМ Бэбиджа)</a:t>
          </a:r>
          <a:endParaRPr lang="ru-RU" sz="1900" kern="1200"/>
        </a:p>
      </dsp:txBody>
      <dsp:txXfrm>
        <a:off x="7944287" y="2028641"/>
        <a:ext cx="2406440" cy="1443864"/>
      </dsp:txXfrm>
    </dsp:sp>
    <dsp:sp modelId="{1E160496-E7B3-40EB-B8BC-1A83AC3C4797}">
      <dsp:nvSpPr>
        <dsp:cNvPr id="0" name=""/>
        <dsp:cNvSpPr/>
      </dsp:nvSpPr>
      <dsp:spPr>
        <a:xfrm>
          <a:off x="2650118" y="3713150"/>
          <a:ext cx="2406440" cy="1443864"/>
        </a:xfrm>
        <a:prstGeom prst="rect">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kern="1200" smtClean="0"/>
            <a:t>Бинарная логика</a:t>
          </a:r>
          <a:endParaRPr lang="ru-RU" sz="1900" kern="1200"/>
        </a:p>
      </dsp:txBody>
      <dsp:txXfrm>
        <a:off x="2650118" y="3713150"/>
        <a:ext cx="2406440" cy="1443864"/>
      </dsp:txXfrm>
    </dsp:sp>
    <dsp:sp modelId="{0FB3F81C-0ACF-45F0-B0CE-4668EBDA6B54}">
      <dsp:nvSpPr>
        <dsp:cNvPr id="0" name=""/>
        <dsp:cNvSpPr/>
      </dsp:nvSpPr>
      <dsp:spPr>
        <a:xfrm>
          <a:off x="5297203" y="3713150"/>
          <a:ext cx="2406440" cy="1443864"/>
        </a:xfrm>
        <a:prstGeom prst="rect">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kern="1200" smtClean="0"/>
            <a:t>Станки Жаккара (Жаккарда)</a:t>
          </a:r>
          <a:endParaRPr lang="ru-RU" sz="1900" kern="1200"/>
        </a:p>
      </dsp:txBody>
      <dsp:txXfrm>
        <a:off x="5297203" y="3713150"/>
        <a:ext cx="2406440" cy="14438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074ECE-3481-4353-95EC-C643BE12D83D}">
      <dsp:nvSpPr>
        <dsp:cNvPr id="0" name=""/>
        <dsp:cNvSpPr/>
      </dsp:nvSpPr>
      <dsp:spPr>
        <a:xfrm>
          <a:off x="0" y="35695"/>
          <a:ext cx="10353761" cy="912600"/>
        </a:xfrm>
        <a:prstGeom prst="roundRect">
          <a:avLst/>
        </a:prstGeom>
        <a:gradFill rotWithShape="0">
          <a:gsLst>
            <a:gs pos="0">
              <a:schemeClr val="lt1">
                <a:hueOff val="0"/>
                <a:satOff val="0"/>
                <a:lumOff val="0"/>
                <a:alphaOff val="0"/>
                <a:tint val="96000"/>
                <a:lumMod val="104000"/>
              </a:schemeClr>
            </a:gs>
            <a:gs pos="100000">
              <a:schemeClr val="l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ru-RU" sz="3900" kern="1200" smtClean="0"/>
            <a:t>Первое поколение</a:t>
          </a:r>
          <a:endParaRPr lang="ru-RU" sz="3900" kern="1200" dirty="0"/>
        </a:p>
      </dsp:txBody>
      <dsp:txXfrm>
        <a:off x="44549" y="80244"/>
        <a:ext cx="10264663" cy="823502"/>
      </dsp:txXfrm>
    </dsp:sp>
    <dsp:sp modelId="{3C17F72E-9704-443A-87E2-F3D098C0C2A2}">
      <dsp:nvSpPr>
        <dsp:cNvPr id="0" name=""/>
        <dsp:cNvSpPr/>
      </dsp:nvSpPr>
      <dsp:spPr>
        <a:xfrm>
          <a:off x="0" y="1060615"/>
          <a:ext cx="10353761" cy="912600"/>
        </a:xfrm>
        <a:prstGeom prst="roundRect">
          <a:avLst/>
        </a:prstGeom>
        <a:gradFill rotWithShape="0">
          <a:gsLst>
            <a:gs pos="0">
              <a:schemeClr val="lt1">
                <a:hueOff val="0"/>
                <a:satOff val="0"/>
                <a:lumOff val="0"/>
                <a:alphaOff val="0"/>
                <a:tint val="96000"/>
                <a:lumMod val="104000"/>
              </a:schemeClr>
            </a:gs>
            <a:gs pos="100000">
              <a:schemeClr val="l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ru-RU" sz="3900" kern="1200" smtClean="0"/>
            <a:t>Второе поколение</a:t>
          </a:r>
          <a:endParaRPr lang="ru-RU" sz="3900" kern="1200" dirty="0"/>
        </a:p>
      </dsp:txBody>
      <dsp:txXfrm>
        <a:off x="44549" y="1105164"/>
        <a:ext cx="10264663" cy="823502"/>
      </dsp:txXfrm>
    </dsp:sp>
    <dsp:sp modelId="{FA76CC06-C343-4315-93E5-BFED5F856AA2}">
      <dsp:nvSpPr>
        <dsp:cNvPr id="0" name=""/>
        <dsp:cNvSpPr/>
      </dsp:nvSpPr>
      <dsp:spPr>
        <a:xfrm>
          <a:off x="0" y="2094500"/>
          <a:ext cx="10353761" cy="912600"/>
        </a:xfrm>
        <a:prstGeom prst="roundRect">
          <a:avLst/>
        </a:prstGeom>
        <a:gradFill rotWithShape="0">
          <a:gsLst>
            <a:gs pos="0">
              <a:schemeClr val="lt1">
                <a:hueOff val="0"/>
                <a:satOff val="0"/>
                <a:lumOff val="0"/>
                <a:alphaOff val="0"/>
                <a:tint val="96000"/>
                <a:lumMod val="104000"/>
              </a:schemeClr>
            </a:gs>
            <a:gs pos="100000">
              <a:schemeClr val="l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ru-RU" sz="3900" kern="1200" dirty="0" smtClean="0"/>
            <a:t>Третье поколение</a:t>
          </a:r>
          <a:endParaRPr lang="ru-RU" sz="3900" kern="1200" dirty="0"/>
        </a:p>
      </dsp:txBody>
      <dsp:txXfrm>
        <a:off x="44549" y="2139049"/>
        <a:ext cx="10264663" cy="823502"/>
      </dsp:txXfrm>
    </dsp:sp>
    <dsp:sp modelId="{5558069B-08B2-49E0-A27F-05988DA760B3}">
      <dsp:nvSpPr>
        <dsp:cNvPr id="0" name=""/>
        <dsp:cNvSpPr/>
      </dsp:nvSpPr>
      <dsp:spPr>
        <a:xfrm>
          <a:off x="0" y="3110455"/>
          <a:ext cx="10353761" cy="912600"/>
        </a:xfrm>
        <a:prstGeom prst="roundRect">
          <a:avLst/>
        </a:prstGeom>
        <a:gradFill rotWithShape="0">
          <a:gsLst>
            <a:gs pos="0">
              <a:schemeClr val="lt1">
                <a:hueOff val="0"/>
                <a:satOff val="0"/>
                <a:lumOff val="0"/>
                <a:alphaOff val="0"/>
                <a:tint val="96000"/>
                <a:lumMod val="104000"/>
              </a:schemeClr>
            </a:gs>
            <a:gs pos="100000">
              <a:schemeClr val="l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ru-RU" sz="3900" kern="1200" smtClean="0"/>
            <a:t>Четвёртое поколение</a:t>
          </a:r>
          <a:endParaRPr lang="ru-RU" sz="3900" kern="1200" dirty="0"/>
        </a:p>
      </dsp:txBody>
      <dsp:txXfrm>
        <a:off x="44549" y="3155004"/>
        <a:ext cx="10264663" cy="82350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1B67D-45E5-456D-A1B6-B91EFBB14A75}" type="datetimeFigureOut">
              <a:rPr lang="ru-RU" smtClean="0"/>
              <a:t>28.04.2015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1B9FE-6EA9-4EEC-B87B-BE42BD21214D}" type="slidenum">
              <a:rPr lang="ru-RU" smtClean="0"/>
              <a:t>‹#›</a:t>
            </a:fld>
            <a:endParaRPr lang="ru-RU"/>
          </a:p>
        </p:txBody>
      </p:sp>
    </p:spTree>
    <p:extLst>
      <p:ext uri="{BB962C8B-B14F-4D97-AF65-F5344CB8AC3E}">
        <p14:creationId xmlns:p14="http://schemas.microsoft.com/office/powerpoint/2010/main" val="363123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A51B9FE-6EA9-4EEC-B87B-BE42BD21214D}" type="slidenum">
              <a:rPr lang="ru-RU" smtClean="0"/>
              <a:t>12</a:t>
            </a:fld>
            <a:endParaRPr lang="ru-RU"/>
          </a:p>
        </p:txBody>
      </p:sp>
    </p:spTree>
    <p:extLst>
      <p:ext uri="{BB962C8B-B14F-4D97-AF65-F5344CB8AC3E}">
        <p14:creationId xmlns:p14="http://schemas.microsoft.com/office/powerpoint/2010/main" val="3146413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A51B9FE-6EA9-4EEC-B87B-BE42BD21214D}" type="slidenum">
              <a:rPr lang="ru-RU" smtClean="0"/>
              <a:t>20</a:t>
            </a:fld>
            <a:endParaRPr lang="ru-RU"/>
          </a:p>
        </p:txBody>
      </p:sp>
    </p:spTree>
    <p:extLst>
      <p:ext uri="{BB962C8B-B14F-4D97-AF65-F5344CB8AC3E}">
        <p14:creationId xmlns:p14="http://schemas.microsoft.com/office/powerpoint/2010/main" val="2770515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E44359A-2E64-479D-8CA3-F825D36C6B3B}" type="datetimeFigureOut">
              <a:rPr lang="ru-RU" smtClean="0"/>
              <a:t>28.04.2015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434846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E44359A-2E64-479D-8CA3-F825D36C6B3B}" type="datetimeFigureOut">
              <a:rPr lang="ru-RU" smtClean="0"/>
              <a:t>28.04.2015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3474628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E44359A-2E64-479D-8CA3-F825D36C6B3B}" type="datetimeFigureOut">
              <a:rPr lang="ru-RU" smtClean="0"/>
              <a:t>28.04.2015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3914725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E44359A-2E64-479D-8CA3-F825D36C6B3B}" type="datetimeFigureOut">
              <a:rPr lang="ru-RU" smtClean="0"/>
              <a:t>28.04.2015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17001709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E44359A-2E64-479D-8CA3-F825D36C6B3B}" type="datetimeFigureOut">
              <a:rPr lang="ru-RU" smtClean="0"/>
              <a:t>28.04.2015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1240077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E44359A-2E64-479D-8CA3-F825D36C6B3B}" type="datetimeFigureOut">
              <a:rPr lang="ru-RU" smtClean="0"/>
              <a:t>28.04.2015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3901254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44359A-2E64-479D-8CA3-F825D36C6B3B}" type="datetimeFigureOut">
              <a:rPr lang="ru-RU" smtClean="0"/>
              <a:t>28.04.2015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2894342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E44359A-2E64-479D-8CA3-F825D36C6B3B}" type="datetimeFigureOut">
              <a:rPr lang="ru-RU" smtClean="0"/>
              <a:t>28.04.2015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42566866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E44359A-2E64-479D-8CA3-F825D36C6B3B}" type="datetimeFigureOut">
              <a:rPr lang="ru-RU" smtClean="0"/>
              <a:t>28.04.2015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4006510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E44359A-2E64-479D-8CA3-F825D36C6B3B}" type="datetimeFigureOut">
              <a:rPr lang="ru-RU" smtClean="0"/>
              <a:t>28.04.2015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812577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E44359A-2E64-479D-8CA3-F825D36C6B3B}" type="datetimeFigureOut">
              <a:rPr lang="ru-RU" smtClean="0"/>
              <a:t>28.04.2015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1132979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E44359A-2E64-479D-8CA3-F825D36C6B3B}" type="datetimeFigureOut">
              <a:rPr lang="ru-RU" smtClean="0"/>
              <a:t>28.04.2015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15AA06-B298-480D-8686-0E0CB70C5E73}" type="slidenum">
              <a:rPr lang="ru-RU" smtClean="0"/>
              <a:t>‹#›</a:t>
            </a:fld>
            <a:endParaRPr lang="ru-RU"/>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449527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E44359A-2E64-479D-8CA3-F825D36C6B3B}" type="datetimeFigureOut">
              <a:rPr lang="ru-RU" smtClean="0"/>
              <a:t>28.04.2015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2839831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9E44359A-2E64-479D-8CA3-F825D36C6B3B}" type="datetimeFigureOut">
              <a:rPr lang="ru-RU" smtClean="0"/>
              <a:t>28.04.2015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4022896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9E44359A-2E64-479D-8CA3-F825D36C6B3B}" type="datetimeFigureOut">
              <a:rPr lang="ru-RU" smtClean="0"/>
              <a:t>28.04.2015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30317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E44359A-2E64-479D-8CA3-F825D36C6B3B}" type="datetimeFigureOut">
              <a:rPr lang="ru-RU" smtClean="0"/>
              <a:t>28.04.2015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2499858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E44359A-2E64-479D-8CA3-F825D36C6B3B}" type="datetimeFigureOut">
              <a:rPr lang="ru-RU" smtClean="0"/>
              <a:t>28.04.2015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15AA06-B298-480D-8686-0E0CB70C5E73}" type="slidenum">
              <a:rPr lang="ru-RU" smtClean="0"/>
              <a:t>‹#›</a:t>
            </a:fld>
            <a:endParaRPr lang="ru-RU"/>
          </a:p>
        </p:txBody>
      </p:sp>
    </p:spTree>
    <p:extLst>
      <p:ext uri="{BB962C8B-B14F-4D97-AF65-F5344CB8AC3E}">
        <p14:creationId xmlns:p14="http://schemas.microsoft.com/office/powerpoint/2010/main" val="1660363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9E44359A-2E64-479D-8CA3-F825D36C6B3B}" type="datetimeFigureOut">
              <a:rPr lang="ru-RU" smtClean="0"/>
              <a:t>28.04.2015</a:t>
            </a:fld>
            <a:endParaRPr lang="ru-RU"/>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ru-R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A715AA06-B298-480D-8686-0E0CB70C5E73}" type="slidenum">
              <a:rPr lang="ru-RU" smtClean="0"/>
              <a:t>‹#›</a:t>
            </a:fld>
            <a:endParaRPr lang="ru-RU"/>
          </a:p>
        </p:txBody>
      </p:sp>
    </p:spTree>
    <p:extLst>
      <p:ext uri="{BB962C8B-B14F-4D97-AF65-F5344CB8AC3E}">
        <p14:creationId xmlns:p14="http://schemas.microsoft.com/office/powerpoint/2010/main" val="124165297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slide" Target="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0.jpg"/><Relationship Id="rId5" Type="http://schemas.microsoft.com/office/2007/relationships/hdphoto" Target="../media/hdphoto1.wdp"/><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hyperlink" Target="http://internet-map.net/" TargetMode="External"/><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gif"/><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
            <a:ext cx="12192000" cy="2091266"/>
          </a:xfrm>
        </p:spPr>
        <p:txBody>
          <a:bodyPr>
            <a:normAutofit fontScale="90000"/>
          </a:bodyPr>
          <a:lstStyle/>
          <a:p>
            <a:r>
              <a:rPr lang="ru-RU" sz="4400" dirty="0"/>
              <a:t>Исследование тенденций и трендов развития </a:t>
            </a:r>
            <a:r>
              <a:rPr lang="ru-RU" sz="4400" dirty="0" smtClean="0"/>
              <a:t>рынка</a:t>
            </a:r>
            <a:r>
              <a:rPr lang="en-US" sz="4400" dirty="0" smtClean="0"/>
              <a:t> </a:t>
            </a:r>
            <a:r>
              <a:rPr lang="ru-RU" sz="4400" dirty="0" smtClean="0"/>
              <a:t>информационных </a:t>
            </a:r>
            <a:r>
              <a:rPr lang="ru-RU" sz="4400" dirty="0"/>
              <a:t>технологий</a:t>
            </a:r>
            <a:r>
              <a:rPr lang="ru-RU" dirty="0"/>
              <a:t/>
            </a:r>
            <a:br>
              <a:rPr lang="ru-RU" dirty="0"/>
            </a:br>
            <a:endParaRPr lang="ru-RU" dirty="0"/>
          </a:p>
        </p:txBody>
      </p:sp>
      <p:sp>
        <p:nvSpPr>
          <p:cNvPr id="5" name="Подзаголовок 4"/>
          <p:cNvSpPr>
            <a:spLocks noGrp="1"/>
          </p:cNvSpPr>
          <p:nvPr>
            <p:ph type="subTitle" idx="1"/>
          </p:nvPr>
        </p:nvSpPr>
        <p:spPr>
          <a:xfrm>
            <a:off x="5521234" y="5286103"/>
            <a:ext cx="6670766" cy="1571897"/>
          </a:xfrm>
        </p:spPr>
        <p:txBody>
          <a:bodyPr/>
          <a:lstStyle/>
          <a:p>
            <a:r>
              <a:rPr lang="ru-RU" dirty="0" smtClean="0"/>
              <a:t>Работу выполнили студенты группы БМН-13МП</a:t>
            </a:r>
            <a:r>
              <a:rPr lang="en-US" dirty="0" smtClean="0"/>
              <a:t>: </a:t>
            </a:r>
            <a:r>
              <a:rPr lang="ru-RU" dirty="0" smtClean="0"/>
              <a:t>Луценко Игорь и </a:t>
            </a:r>
            <a:r>
              <a:rPr lang="ru-RU" dirty="0" err="1" smtClean="0"/>
              <a:t>Ляховка</a:t>
            </a:r>
            <a:r>
              <a:rPr lang="ru-RU" dirty="0" smtClean="0"/>
              <a:t> Никита</a:t>
            </a:r>
            <a:endParaRPr lang="en-US" dirty="0" smtClean="0"/>
          </a:p>
          <a:p>
            <a:r>
              <a:rPr lang="ru-RU" dirty="0"/>
              <a:t>Научный руководитель</a:t>
            </a:r>
            <a:r>
              <a:rPr lang="en-US" dirty="0"/>
              <a:t>: </a:t>
            </a:r>
            <a:r>
              <a:rPr lang="ru-RU"/>
              <a:t>Петрук Галина Владимировна</a:t>
            </a:r>
          </a:p>
          <a:p>
            <a:endParaRPr lang="ru-RU"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5255" y="1736321"/>
            <a:ext cx="3218064" cy="3218064"/>
          </a:xfrm>
          <a:prstGeom prst="rect">
            <a:avLst/>
          </a:prstGeom>
        </p:spPr>
      </p:pic>
      <p:sp>
        <p:nvSpPr>
          <p:cNvPr id="8" name="Управляющая кнопка: настраиваемая 7">
            <a:hlinkClick r:id="" action="ppaction://hlinkshowjump?jump=nextslide" highlightClick="1">
              <a:snd r:embed="rId4" name="applause.wav"/>
            </a:hlinkClick>
          </p:cNvPr>
          <p:cNvSpPr/>
          <p:nvPr/>
        </p:nvSpPr>
        <p:spPr>
          <a:xfrm>
            <a:off x="4813070" y="2286000"/>
            <a:ext cx="2119746" cy="195349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44676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Цель и задачи исследования</a:t>
            </a:r>
            <a:endParaRPr lang="ru-RU" dirty="0"/>
          </a:p>
        </p:txBody>
      </p:sp>
      <p:sp>
        <p:nvSpPr>
          <p:cNvPr id="3" name="Объект 2"/>
          <p:cNvSpPr>
            <a:spLocks noGrp="1"/>
          </p:cNvSpPr>
          <p:nvPr>
            <p:ph idx="1"/>
          </p:nvPr>
        </p:nvSpPr>
        <p:spPr>
          <a:xfrm>
            <a:off x="557349" y="1463040"/>
            <a:ext cx="11443062" cy="4894217"/>
          </a:xfrm>
        </p:spPr>
        <p:txBody>
          <a:bodyPr/>
          <a:lstStyle/>
          <a:p>
            <a:pPr marL="36900" indent="0">
              <a:buNone/>
            </a:pPr>
            <a:r>
              <a:rPr lang="ru-RU" b="1" dirty="0" smtClean="0">
                <a:effectLst/>
              </a:rPr>
              <a:t>Целью</a:t>
            </a:r>
            <a:r>
              <a:rPr lang="ru-RU" dirty="0" smtClean="0">
                <a:effectLst/>
              </a:rPr>
              <a:t> </a:t>
            </a:r>
            <a:r>
              <a:rPr lang="ru-RU" dirty="0">
                <a:effectLst/>
              </a:rPr>
              <a:t>данной работы является исследование тенденций и трендов развития рынка информационных технологий в мире в целом и на территории </a:t>
            </a:r>
            <a:r>
              <a:rPr lang="ru-RU" dirty="0" smtClean="0">
                <a:effectLst/>
              </a:rPr>
              <a:t>Российской Федерации, </a:t>
            </a:r>
            <a:r>
              <a:rPr lang="ru-RU" dirty="0">
                <a:effectLst/>
              </a:rPr>
              <a:t>в </a:t>
            </a:r>
            <a:r>
              <a:rPr lang="ru-RU" dirty="0" smtClean="0">
                <a:effectLst/>
              </a:rPr>
              <a:t>частности </a:t>
            </a:r>
            <a:endParaRPr lang="en-US" dirty="0" smtClean="0">
              <a:effectLst/>
            </a:endParaRPr>
          </a:p>
          <a:p>
            <a:pPr marL="36900" indent="0">
              <a:buNone/>
            </a:pPr>
            <a:r>
              <a:rPr lang="ru-RU" b="1" dirty="0">
                <a:effectLst/>
              </a:rPr>
              <a:t>Основные задачи исследования: </a:t>
            </a:r>
            <a:endParaRPr lang="ru-RU" b="1" dirty="0" smtClean="0">
              <a:effectLst/>
            </a:endParaRPr>
          </a:p>
          <a:p>
            <a:r>
              <a:rPr lang="ru-RU" dirty="0" smtClean="0">
                <a:effectLst/>
              </a:rPr>
              <a:t>1.Изучение степени</a:t>
            </a:r>
            <a:r>
              <a:rPr lang="ru-RU" dirty="0">
                <a:effectLst/>
              </a:rPr>
              <a:t> </a:t>
            </a:r>
            <a:r>
              <a:rPr lang="ru-RU" dirty="0" smtClean="0">
                <a:effectLst/>
              </a:rPr>
              <a:t>разработанности проблемы</a:t>
            </a:r>
            <a:r>
              <a:rPr lang="ru-RU" dirty="0">
                <a:effectLst/>
              </a:rPr>
              <a:t> в науке  отражение ее в научных </a:t>
            </a:r>
            <a:r>
              <a:rPr lang="ru-RU" dirty="0" smtClean="0">
                <a:effectLst/>
              </a:rPr>
              <a:t>публикациях</a:t>
            </a:r>
            <a:r>
              <a:rPr lang="ru-RU" dirty="0">
                <a:effectLst/>
              </a:rPr>
              <a:t> </a:t>
            </a:r>
          </a:p>
          <a:p>
            <a:r>
              <a:rPr lang="ru-RU" dirty="0" smtClean="0">
                <a:effectLst/>
              </a:rPr>
              <a:t>2. Уточнение</a:t>
            </a:r>
            <a:r>
              <a:rPr lang="ru-RU" dirty="0">
                <a:effectLst/>
              </a:rPr>
              <a:t> понятийного аппарата </a:t>
            </a:r>
            <a:r>
              <a:rPr lang="ru-RU" dirty="0" smtClean="0">
                <a:effectLst/>
              </a:rPr>
              <a:t>исследования</a:t>
            </a:r>
          </a:p>
          <a:p>
            <a:r>
              <a:rPr lang="ru-RU" dirty="0" smtClean="0">
                <a:effectLst/>
              </a:rPr>
              <a:t>3. Проведение ретроспективного анализа  развития </a:t>
            </a:r>
            <a:r>
              <a:rPr lang="en-US" dirty="0" smtClean="0">
                <a:effectLst/>
              </a:rPr>
              <a:t>IT</a:t>
            </a:r>
            <a:r>
              <a:rPr lang="ru-RU" dirty="0" smtClean="0">
                <a:effectLst/>
              </a:rPr>
              <a:t> – технологий</a:t>
            </a:r>
          </a:p>
          <a:p>
            <a:r>
              <a:rPr lang="ru-RU" dirty="0" smtClean="0">
                <a:effectLst/>
              </a:rPr>
              <a:t>4. Исследование трендов и тенденций  развития рынка </a:t>
            </a:r>
            <a:r>
              <a:rPr lang="ru-RU" dirty="0">
                <a:effectLst/>
              </a:rPr>
              <a:t>информационных технологий в </a:t>
            </a:r>
            <a:r>
              <a:rPr lang="ru-RU" dirty="0" smtClean="0">
                <a:effectLst/>
              </a:rPr>
              <a:t>мире</a:t>
            </a:r>
          </a:p>
          <a:p>
            <a:r>
              <a:rPr lang="ru-RU" dirty="0" smtClean="0">
                <a:effectLst/>
              </a:rPr>
              <a:t>5. Анализ </a:t>
            </a:r>
            <a:r>
              <a:rPr lang="ru-RU" dirty="0">
                <a:effectLst/>
              </a:rPr>
              <a:t>тенденций и трендов развития рынка информационных технологий </a:t>
            </a:r>
            <a:r>
              <a:rPr lang="ru-RU" dirty="0" smtClean="0">
                <a:effectLst/>
              </a:rPr>
              <a:t>на </a:t>
            </a:r>
            <a:r>
              <a:rPr lang="ru-RU" dirty="0">
                <a:effectLst/>
              </a:rPr>
              <a:t>территории Российской Федерации</a:t>
            </a:r>
            <a:endParaRPr lang="ru-RU" dirty="0" smtClean="0">
              <a:effectLst/>
            </a:endParaRPr>
          </a:p>
          <a:p>
            <a:endParaRPr lang="ru-RU" dirty="0">
              <a:effectLst/>
            </a:endParaRPr>
          </a:p>
          <a:p>
            <a:endParaRPr lang="ru-RU" dirty="0" smtClean="0">
              <a:effectLst/>
            </a:endParaRPr>
          </a:p>
          <a:p>
            <a:endParaRPr lang="ru-RU" dirty="0"/>
          </a:p>
        </p:txBody>
      </p:sp>
    </p:spTree>
    <p:extLst>
      <p:ext uri="{BB962C8B-B14F-4D97-AF65-F5344CB8AC3E}">
        <p14:creationId xmlns:p14="http://schemas.microsoft.com/office/powerpoint/2010/main" val="990220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4749"/>
            <a:ext cx="9925665" cy="1059777"/>
          </a:xfrm>
        </p:spPr>
        <p:txBody>
          <a:bodyPr>
            <a:normAutofit/>
          </a:bodyPr>
          <a:lstStyle/>
          <a:p>
            <a:r>
              <a:rPr lang="ru-RU" dirty="0" smtClean="0"/>
              <a:t>Объект и предмет исследования</a:t>
            </a:r>
            <a:endParaRPr lang="ru-RU" dirty="0"/>
          </a:p>
        </p:txBody>
      </p:sp>
      <p:sp>
        <p:nvSpPr>
          <p:cNvPr id="3" name="Объект 2"/>
          <p:cNvSpPr>
            <a:spLocks noGrp="1"/>
          </p:cNvSpPr>
          <p:nvPr>
            <p:ph idx="1"/>
          </p:nvPr>
        </p:nvSpPr>
        <p:spPr>
          <a:xfrm>
            <a:off x="913795" y="1732449"/>
            <a:ext cx="10353762" cy="4250340"/>
          </a:xfrm>
        </p:spPr>
        <p:txBody>
          <a:bodyPr>
            <a:normAutofit/>
          </a:bodyPr>
          <a:lstStyle/>
          <a:p>
            <a:r>
              <a:rPr lang="ru-RU" sz="2800" b="1" dirty="0">
                <a:effectLst/>
              </a:rPr>
              <a:t>Объектом</a:t>
            </a:r>
            <a:r>
              <a:rPr lang="ru-RU" sz="2800" dirty="0">
                <a:effectLst/>
              </a:rPr>
              <a:t> исследования в данной работе выступает непосредственно </a:t>
            </a:r>
            <a:r>
              <a:rPr lang="en-US" sz="2800" dirty="0">
                <a:effectLst/>
              </a:rPr>
              <a:t>IT</a:t>
            </a:r>
            <a:r>
              <a:rPr lang="ru-RU" sz="2800" dirty="0">
                <a:effectLst/>
              </a:rPr>
              <a:t> бизнес как часть современного мирового сообщества, а также крупнейшие игроки данной сферы бизнеса. </a:t>
            </a:r>
          </a:p>
          <a:p>
            <a:r>
              <a:rPr lang="ru-RU" sz="2800" b="1" dirty="0">
                <a:effectLst/>
              </a:rPr>
              <a:t>Предмет исследования</a:t>
            </a:r>
            <a:r>
              <a:rPr lang="ru-RU" sz="2800" dirty="0">
                <a:effectLst/>
              </a:rPr>
              <a:t>, </a:t>
            </a:r>
            <a:r>
              <a:rPr lang="ru-RU" sz="2800" dirty="0">
                <a:effectLst/>
              </a:rPr>
              <a:t>процессы изменения рынка информационных технологий</a:t>
            </a:r>
          </a:p>
          <a:p>
            <a:pPr marL="36900" indent="0">
              <a:buNone/>
            </a:pPr>
            <a:endParaRPr lang="ru-RU" sz="2800" dirty="0"/>
          </a:p>
        </p:txBody>
      </p:sp>
    </p:spTree>
    <p:extLst>
      <p:ext uri="{BB962C8B-B14F-4D97-AF65-F5344CB8AC3E}">
        <p14:creationId xmlns:p14="http://schemas.microsoft.com/office/powerpoint/2010/main" val="4089954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rot="10800000" flipV="1">
            <a:off x="991672" y="426720"/>
            <a:ext cx="9465971" cy="822531"/>
          </a:xfrm>
        </p:spPr>
        <p:txBody>
          <a:bodyPr>
            <a:normAutofit fontScale="90000"/>
          </a:bodyPr>
          <a:lstStyle/>
          <a:p>
            <a:r>
              <a:rPr lang="ru-RU" dirty="0"/>
              <a:t>Методологическая платформа исследования</a:t>
            </a:r>
            <a:endParaRPr lang="ru-RU" dirty="0" smtClean="0"/>
          </a:p>
        </p:txBody>
      </p:sp>
      <p:sp>
        <p:nvSpPr>
          <p:cNvPr id="3" name="Объект 2"/>
          <p:cNvSpPr>
            <a:spLocks noGrp="1"/>
          </p:cNvSpPr>
          <p:nvPr>
            <p:ph idx="1"/>
          </p:nvPr>
        </p:nvSpPr>
        <p:spPr>
          <a:xfrm>
            <a:off x="592428" y="1493950"/>
            <a:ext cx="10675129" cy="4997002"/>
          </a:xfrm>
        </p:spPr>
        <p:txBody>
          <a:bodyPr>
            <a:normAutofit fontScale="92500" lnSpcReduction="20000"/>
          </a:bodyPr>
          <a:lstStyle/>
          <a:p>
            <a:pPr marL="36900" indent="0">
              <a:buNone/>
            </a:pPr>
            <a:r>
              <a:rPr lang="ru-RU" b="1" dirty="0">
                <a:effectLst/>
                <a:latin typeface="Times New Roman" pitchFamily="18" charset="0"/>
                <a:cs typeface="Times New Roman" pitchFamily="18" charset="0"/>
              </a:rPr>
              <a:t>Основными методами исследования</a:t>
            </a:r>
            <a:r>
              <a:rPr lang="ru-RU" dirty="0">
                <a:effectLst/>
                <a:latin typeface="Times New Roman" pitchFamily="18" charset="0"/>
                <a:cs typeface="Times New Roman" pitchFamily="18" charset="0"/>
              </a:rPr>
              <a:t> в данной работе является теоретический анализ научной литературы и контент анализ. </a:t>
            </a:r>
          </a:p>
          <a:p>
            <a:pPr marL="36900" indent="0">
              <a:buNone/>
            </a:pPr>
            <a:endParaRPr lang="ru-RU" b="1" dirty="0" smtClean="0">
              <a:effectLst/>
              <a:latin typeface="Times New Roman" pitchFamily="18" charset="0"/>
              <a:cs typeface="Times New Roman" pitchFamily="18" charset="0"/>
            </a:endParaRPr>
          </a:p>
          <a:p>
            <a:pPr marL="36900" indent="0">
              <a:buNone/>
            </a:pPr>
            <a:r>
              <a:rPr lang="ru-RU" b="1" dirty="0" smtClean="0">
                <a:effectLst/>
                <a:latin typeface="Times New Roman" pitchFamily="18" charset="0"/>
                <a:cs typeface="Times New Roman" pitchFamily="18" charset="0"/>
              </a:rPr>
              <a:t>Информационной </a:t>
            </a:r>
            <a:r>
              <a:rPr lang="ru-RU" b="1" dirty="0">
                <a:effectLst/>
                <a:latin typeface="Times New Roman" pitchFamily="18" charset="0"/>
                <a:cs typeface="Times New Roman" pitchFamily="18" charset="0"/>
              </a:rPr>
              <a:t>базой</a:t>
            </a:r>
            <a:r>
              <a:rPr lang="ru-RU" dirty="0">
                <a:effectLst/>
                <a:latin typeface="Times New Roman" pitchFamily="18" charset="0"/>
                <a:cs typeface="Times New Roman" pitchFamily="18" charset="0"/>
              </a:rPr>
              <a:t> исследования выступили следующие источники:</a:t>
            </a:r>
          </a:p>
          <a:p>
            <a:pPr lvl="0"/>
            <a:r>
              <a:rPr lang="en-US" i="1" dirty="0">
                <a:effectLst/>
                <a:latin typeface="Times New Roman" pitchFamily="18" charset="0"/>
                <a:cs typeface="Times New Roman" pitchFamily="18" charset="0"/>
              </a:rPr>
              <a:t>The History of IT (Information Technology) by Thomas Haigh </a:t>
            </a:r>
            <a:r>
              <a:rPr lang="en-US" dirty="0">
                <a:effectLst/>
                <a:latin typeface="Times New Roman" pitchFamily="18" charset="0"/>
                <a:cs typeface="Times New Roman" pitchFamily="18" charset="0"/>
              </a:rPr>
              <a:t>(University of Wisconsin, Milwaukee, WI)</a:t>
            </a:r>
            <a:endParaRPr lang="ru-RU" dirty="0">
              <a:effectLst/>
              <a:latin typeface="Times New Roman" pitchFamily="18" charset="0"/>
              <a:cs typeface="Times New Roman" pitchFamily="18" charset="0"/>
            </a:endParaRPr>
          </a:p>
          <a:p>
            <a:pPr lvl="0"/>
            <a:r>
              <a:rPr lang="en-US" i="1" dirty="0" err="1">
                <a:effectLst/>
                <a:latin typeface="Times New Roman" pitchFamily="18" charset="0"/>
                <a:cs typeface="Times New Roman" pitchFamily="18" charset="0"/>
              </a:rPr>
              <a:t>TechAmerica</a:t>
            </a:r>
            <a:r>
              <a:rPr lang="en-US" i="1" dirty="0">
                <a:effectLst/>
                <a:latin typeface="Times New Roman" pitchFamily="18" charset="0"/>
                <a:cs typeface="Times New Roman" pitchFamily="18" charset="0"/>
              </a:rPr>
              <a:t>: Where the Future Begins by ITAA </a:t>
            </a:r>
            <a:r>
              <a:rPr lang="en-US" dirty="0">
                <a:effectLst/>
                <a:latin typeface="Times New Roman" pitchFamily="18" charset="0"/>
                <a:cs typeface="Times New Roman" pitchFamily="18" charset="0"/>
              </a:rPr>
              <a:t>(Information Technology Association of America)</a:t>
            </a:r>
            <a:endParaRPr lang="ru-RU" dirty="0">
              <a:effectLst/>
              <a:latin typeface="Times New Roman" pitchFamily="18" charset="0"/>
              <a:cs typeface="Times New Roman" pitchFamily="18" charset="0"/>
            </a:endParaRPr>
          </a:p>
          <a:p>
            <a:pPr lvl="0"/>
            <a:r>
              <a:rPr lang="en-US" i="1" dirty="0">
                <a:effectLst/>
                <a:latin typeface="Times New Roman" pitchFamily="18" charset="0"/>
                <a:cs typeface="Times New Roman" pitchFamily="18" charset="0"/>
              </a:rPr>
              <a:t>A History of Information Technology and Systems, by Butler, Jeremy G., </a:t>
            </a:r>
            <a:r>
              <a:rPr lang="en-US" dirty="0">
                <a:effectLst/>
                <a:latin typeface="Times New Roman" pitchFamily="18" charset="0"/>
                <a:cs typeface="Times New Roman" pitchFamily="18" charset="0"/>
              </a:rPr>
              <a:t>(University of Arizona)</a:t>
            </a:r>
            <a:endParaRPr lang="ru-RU" dirty="0">
              <a:effectLst/>
              <a:latin typeface="Times New Roman" pitchFamily="18" charset="0"/>
              <a:cs typeface="Times New Roman" pitchFamily="18" charset="0"/>
            </a:endParaRPr>
          </a:p>
          <a:p>
            <a:pPr lvl="0"/>
            <a:r>
              <a:rPr lang="en-US" i="1" dirty="0">
                <a:effectLst/>
                <a:latin typeface="Times New Roman" pitchFamily="18" charset="0"/>
                <a:cs typeface="Times New Roman" pitchFamily="18" charset="0"/>
              </a:rPr>
              <a:t>Information Technology and the Corporation of the 1990sbyAllen, T., and M. S. Morton, eds. 1994. </a:t>
            </a:r>
            <a:r>
              <a:rPr lang="en-US" dirty="0">
                <a:effectLst/>
                <a:latin typeface="Times New Roman" pitchFamily="18" charset="0"/>
                <a:cs typeface="Times New Roman" pitchFamily="18" charset="0"/>
              </a:rPr>
              <a:t> (New York: Oxford University Press).</a:t>
            </a:r>
            <a:endParaRPr lang="ru-RU" dirty="0">
              <a:effectLst/>
              <a:latin typeface="Times New Roman" pitchFamily="18" charset="0"/>
              <a:cs typeface="Times New Roman" pitchFamily="18" charset="0"/>
            </a:endParaRPr>
          </a:p>
          <a:p>
            <a:pPr lvl="0"/>
            <a:r>
              <a:rPr lang="en-US" i="1" dirty="0">
                <a:effectLst/>
                <a:latin typeface="Times New Roman" pitchFamily="18" charset="0"/>
                <a:cs typeface="Times New Roman" pitchFamily="18" charset="0"/>
              </a:rPr>
              <a:t>The Information: A History, a Theory, a Flood by </a:t>
            </a:r>
            <a:r>
              <a:rPr lang="en-US" i="1" dirty="0" err="1">
                <a:effectLst/>
                <a:latin typeface="Times New Roman" pitchFamily="18" charset="0"/>
                <a:cs typeface="Times New Roman" pitchFamily="18" charset="0"/>
              </a:rPr>
              <a:t>Gleick</a:t>
            </a:r>
            <a:r>
              <a:rPr lang="en-US" i="1" dirty="0">
                <a:effectLst/>
                <a:latin typeface="Times New Roman" pitchFamily="18" charset="0"/>
                <a:cs typeface="Times New Roman" pitchFamily="18" charset="0"/>
              </a:rPr>
              <a:t>, James eds. 2011</a:t>
            </a:r>
            <a:r>
              <a:rPr lang="en-US" dirty="0">
                <a:effectLst/>
                <a:latin typeface="Times New Roman" pitchFamily="18" charset="0"/>
                <a:cs typeface="Times New Roman" pitchFamily="18" charset="0"/>
              </a:rPr>
              <a:t> (New York: Pantheon Books).</a:t>
            </a:r>
            <a:endParaRPr lang="ru-RU" dirty="0">
              <a:effectLst/>
              <a:latin typeface="Times New Roman" pitchFamily="18" charset="0"/>
              <a:cs typeface="Times New Roman" pitchFamily="18" charset="0"/>
            </a:endParaRPr>
          </a:p>
          <a:p>
            <a:r>
              <a:rPr lang="en-US" i="1" dirty="0">
                <a:effectLst/>
                <a:latin typeface="Times New Roman" pitchFamily="18" charset="0"/>
                <a:cs typeface="Times New Roman" pitchFamily="18" charset="0"/>
              </a:rPr>
              <a:t>Discovering Computers 2000: Concepts for a Connected World</a:t>
            </a:r>
            <a:r>
              <a:rPr lang="en-US" dirty="0">
                <a:effectLst/>
                <a:latin typeface="Times New Roman" pitchFamily="18" charset="0"/>
                <a:cs typeface="Times New Roman" pitchFamily="18" charset="0"/>
              </a:rPr>
              <a:t> by </a:t>
            </a:r>
            <a:r>
              <a:rPr lang="en-US" i="1" dirty="0">
                <a:effectLst/>
                <a:latin typeface="Times New Roman" pitchFamily="18" charset="0"/>
                <a:cs typeface="Times New Roman" pitchFamily="18" charset="0"/>
              </a:rPr>
              <a:t>Shelly Gary, </a:t>
            </a:r>
            <a:r>
              <a:rPr lang="ru-RU" i="1" dirty="0">
                <a:effectLst/>
                <a:latin typeface="Times New Roman" pitchFamily="18" charset="0"/>
                <a:cs typeface="Times New Roman" pitchFamily="18" charset="0"/>
              </a:rPr>
              <a:t>С</a:t>
            </a:r>
            <a:r>
              <a:rPr lang="en-US" i="1" dirty="0" err="1">
                <a:effectLst/>
                <a:latin typeface="Times New Roman" pitchFamily="18" charset="0"/>
                <a:cs typeface="Times New Roman" pitchFamily="18" charset="0"/>
              </a:rPr>
              <a:t>ashman</a:t>
            </a:r>
            <a:r>
              <a:rPr lang="en-US" i="1" dirty="0">
                <a:effectLst/>
                <a:latin typeface="Times New Roman" pitchFamily="18" charset="0"/>
                <a:cs typeface="Times New Roman" pitchFamily="18" charset="0"/>
              </a:rPr>
              <a:t> Thomas, </a:t>
            </a:r>
            <a:r>
              <a:rPr lang="en-US" i="1" dirty="0" err="1">
                <a:effectLst/>
                <a:latin typeface="Times New Roman" pitchFamily="18" charset="0"/>
                <a:cs typeface="Times New Roman" pitchFamily="18" charset="0"/>
              </a:rPr>
              <a:t>Vermaat</a:t>
            </a:r>
            <a:r>
              <a:rPr lang="en-US" i="1" dirty="0">
                <a:effectLst/>
                <a:latin typeface="Times New Roman" pitchFamily="18" charset="0"/>
                <a:cs typeface="Times New Roman" pitchFamily="18" charset="0"/>
              </a:rPr>
              <a:t> Misty, and Walker Tim. </a:t>
            </a:r>
            <a:r>
              <a:rPr lang="en-US" dirty="0">
                <a:effectLst/>
                <a:latin typeface="Times New Roman" pitchFamily="18" charset="0"/>
                <a:cs typeface="Times New Roman" pitchFamily="18" charset="0"/>
              </a:rPr>
              <a:t>eds. 1999 (Cambridge, MIT, Massachusetts Institute of Technology Press: Course Technology</a:t>
            </a:r>
            <a:r>
              <a:rPr lang="en-US" dirty="0" smtClean="0">
                <a:effectLst/>
                <a:latin typeface="Times New Roman" pitchFamily="18" charset="0"/>
                <a:cs typeface="Times New Roman" pitchFamily="18" charset="0"/>
              </a:rPr>
              <a:t>).</a:t>
            </a:r>
            <a:endParaRPr lang="ru-RU" dirty="0" smtClean="0">
              <a:effectLst/>
              <a:latin typeface="Times New Roman" pitchFamily="18" charset="0"/>
              <a:cs typeface="Times New Roman" pitchFamily="18" charset="0"/>
            </a:endParaRPr>
          </a:p>
          <a:p>
            <a:r>
              <a:rPr lang="ru-RU" dirty="0" smtClean="0">
                <a:effectLst/>
                <a:latin typeface="Times New Roman" pitchFamily="18" charset="0"/>
                <a:cs typeface="Times New Roman" pitchFamily="18" charset="0"/>
              </a:rPr>
              <a:t>Российские  статистические сборники.</a:t>
            </a:r>
            <a:endParaRPr lang="ru-RU" dirty="0">
              <a:effectLst/>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4885618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875639" cy="870155"/>
          </a:xfrm>
        </p:spPr>
        <p:txBody>
          <a:bodyPr/>
          <a:lstStyle/>
          <a:p>
            <a:r>
              <a:rPr lang="ru-RU" dirty="0" smtClean="0"/>
              <a:t>Ранняя история </a:t>
            </a:r>
            <a:r>
              <a:rPr lang="en-US" dirty="0" smtClean="0"/>
              <a:t>IT-</a:t>
            </a:r>
            <a:r>
              <a:rPr lang="ru-RU" dirty="0" smtClean="0"/>
              <a:t>технологий</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527307854"/>
              </p:ext>
            </p:extLst>
          </p:nvPr>
        </p:nvGraphicFramePr>
        <p:xfrm>
          <a:off x="943291" y="870155"/>
          <a:ext cx="10353762" cy="55011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Управляющая кнопка: далее 2">
            <a:hlinkClick r:id="rId8" action="ppaction://hlinksldjump" highlightClick="1"/>
          </p:cNvPr>
          <p:cNvSpPr/>
          <p:nvPr/>
        </p:nvSpPr>
        <p:spPr>
          <a:xfrm>
            <a:off x="0" y="6400800"/>
            <a:ext cx="515155" cy="457200"/>
          </a:xfrm>
          <a:prstGeom prst="actionButtonForwardNex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4094503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736333" cy="770562"/>
          </a:xfrm>
        </p:spPr>
        <p:txBody>
          <a:bodyPr>
            <a:normAutofit/>
          </a:bodyPr>
          <a:lstStyle/>
          <a:p>
            <a:r>
              <a:rPr lang="ru-RU" dirty="0" smtClean="0">
                <a:effectLst/>
              </a:rPr>
              <a:t>Абак</a:t>
            </a:r>
            <a:endParaRPr lang="ru-RU" dirty="0"/>
          </a:p>
        </p:txBody>
      </p:sp>
      <p:sp>
        <p:nvSpPr>
          <p:cNvPr id="3" name="Объект 2"/>
          <p:cNvSpPr>
            <a:spLocks noGrp="1"/>
          </p:cNvSpPr>
          <p:nvPr>
            <p:ph idx="1"/>
          </p:nvPr>
        </p:nvSpPr>
        <p:spPr>
          <a:xfrm>
            <a:off x="0" y="770563"/>
            <a:ext cx="10353762" cy="3298004"/>
          </a:xfrm>
        </p:spPr>
        <p:txBody>
          <a:bodyPr/>
          <a:lstStyle/>
          <a:p>
            <a:r>
              <a:rPr lang="ru-RU" dirty="0">
                <a:effectLst/>
              </a:rPr>
              <a:t> </a:t>
            </a:r>
            <a:r>
              <a:rPr lang="ru-RU" dirty="0" smtClean="0">
                <a:effectLst/>
              </a:rPr>
              <a:t>Счётная </a:t>
            </a:r>
            <a:r>
              <a:rPr lang="ru-RU" dirty="0">
                <a:effectLst/>
              </a:rPr>
              <a:t>доска, применявшаяся для арифметических вычислений приблизительно с V века до н. э. в Древней Греции</a:t>
            </a:r>
            <a:r>
              <a:rPr lang="ru-RU" dirty="0" smtClean="0">
                <a:effectLst/>
              </a:rPr>
              <a:t>, Древнем </a:t>
            </a:r>
            <a:r>
              <a:rPr lang="ru-RU" dirty="0">
                <a:effectLst/>
              </a:rPr>
              <a:t>Риме</a:t>
            </a:r>
            <a:r>
              <a:rPr lang="ru-RU" dirty="0" smtClean="0">
                <a:effectLst/>
              </a:rPr>
              <a:t>.</a:t>
            </a:r>
          </a:p>
          <a:p>
            <a:r>
              <a:rPr lang="ru-RU" dirty="0">
                <a:effectLst/>
              </a:rPr>
              <a:t>Доска абака была разделена линиями на полосы, счёт осуществлялся с помощью </a:t>
            </a:r>
            <a:r>
              <a:rPr lang="ru-RU" dirty="0" smtClean="0">
                <a:effectLst/>
              </a:rPr>
              <a:t>размещённых </a:t>
            </a:r>
            <a:r>
              <a:rPr lang="ru-RU" dirty="0">
                <a:effectLst/>
              </a:rPr>
              <a:t>на полосах камней или других подобных предметов</a:t>
            </a:r>
            <a:r>
              <a:rPr lang="ru-RU" dirty="0" smtClean="0">
                <a:effectLst/>
              </a:rPr>
              <a:t>.</a:t>
            </a:r>
          </a:p>
          <a:p>
            <a:r>
              <a:rPr lang="ru-RU" dirty="0">
                <a:effectLst/>
              </a:rPr>
              <a:t>Впервые абак появился, вероятно, в Древнем Вавилоне. 3 тыс. лет до н. э. Первоначально представлял собой доску, разграфлённую на полосы или со сделанными углублениями. Счётные метки (камешки, косточки) передвигались по линиям или углублениям. В 5 в. до н. э. в Египте вместо линий и углублений стали использовать палочки и проволоку с нанизанными камешками.</a:t>
            </a:r>
            <a:endParaRPr lang="ru-RU" dirty="0"/>
          </a:p>
        </p:txBody>
      </p:sp>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l="7079" t="15216" r="11636" b="13181"/>
          <a:stretch/>
        </p:blipFill>
        <p:spPr>
          <a:xfrm>
            <a:off x="3195264" y="4597685"/>
            <a:ext cx="3421294" cy="2260315"/>
          </a:xfrm>
          <a:prstGeom prst="rect">
            <a:avLst/>
          </a:prstGeom>
        </p:spPr>
      </p:pic>
      <p:pic>
        <p:nvPicPr>
          <p:cNvPr id="5" name="Рисунок 4"/>
          <p:cNvPicPr>
            <a:picLocks noChangeAspect="1"/>
          </p:cNvPicPr>
          <p:nvPr/>
        </p:nvPicPr>
        <p:blipFill rotWithShape="1">
          <a:blip r:embed="rId4">
            <a:extLst>
              <a:ext uri="{28A0092B-C50C-407E-A947-70E740481C1C}">
                <a14:useLocalDpi xmlns:a14="http://schemas.microsoft.com/office/drawing/2010/main" val="0"/>
              </a:ext>
            </a:extLst>
          </a:blip>
          <a:srcRect l="3870" t="4103" r="4047" b="10164"/>
          <a:stretch/>
        </p:blipFill>
        <p:spPr>
          <a:xfrm>
            <a:off x="0" y="4864814"/>
            <a:ext cx="3195264" cy="1993186"/>
          </a:xfrm>
          <a:prstGeom prst="rect">
            <a:avLst/>
          </a:prstGeom>
        </p:spPr>
      </p:pic>
      <p:sp>
        <p:nvSpPr>
          <p:cNvPr id="6" name="Управляющая кнопка: назад 5">
            <a:hlinkClick r:id="rId5" action="ppaction://hlinksldjump" highlightClick="1"/>
          </p:cNvPr>
          <p:cNvSpPr/>
          <p:nvPr/>
        </p:nvSpPr>
        <p:spPr>
          <a:xfrm>
            <a:off x="11316237" y="-65480"/>
            <a:ext cx="875763" cy="901521"/>
          </a:xfrm>
          <a:prstGeom prst="actionButtonBackPrevious">
            <a:avLst/>
          </a:prstGeom>
          <a:solidFill>
            <a:schemeClr val="tx1">
              <a:lumMod val="9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1358037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7183" y="3388062"/>
            <a:ext cx="3481617" cy="310522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Заголовок 1"/>
          <p:cNvSpPr>
            <a:spLocks noGrp="1"/>
          </p:cNvSpPr>
          <p:nvPr>
            <p:ph type="title"/>
          </p:nvPr>
        </p:nvSpPr>
        <p:spPr>
          <a:xfrm>
            <a:off x="-1" y="0"/>
            <a:ext cx="6561667" cy="746589"/>
          </a:xfrm>
        </p:spPr>
        <p:txBody>
          <a:bodyPr>
            <a:normAutofit/>
          </a:bodyPr>
          <a:lstStyle/>
          <a:p>
            <a:r>
              <a:rPr lang="ru-RU" dirty="0" err="1" smtClean="0"/>
              <a:t>Антикитерский</a:t>
            </a:r>
            <a:r>
              <a:rPr lang="ru-RU" dirty="0" smtClean="0"/>
              <a:t> механизм</a:t>
            </a:r>
            <a:endParaRPr lang="ru-RU" dirty="0"/>
          </a:p>
        </p:txBody>
      </p:sp>
      <p:sp>
        <p:nvSpPr>
          <p:cNvPr id="3" name="Объект 2"/>
          <p:cNvSpPr>
            <a:spLocks noGrp="1"/>
          </p:cNvSpPr>
          <p:nvPr>
            <p:ph idx="1"/>
          </p:nvPr>
        </p:nvSpPr>
        <p:spPr>
          <a:xfrm>
            <a:off x="-1" y="746589"/>
            <a:ext cx="10654301" cy="3157591"/>
          </a:xfrm>
        </p:spPr>
        <p:txBody>
          <a:bodyPr/>
          <a:lstStyle/>
          <a:p>
            <a:r>
              <a:rPr lang="ru-RU" dirty="0">
                <a:effectLst/>
              </a:rPr>
              <a:t>М</a:t>
            </a:r>
            <a:r>
              <a:rPr lang="ru-RU" dirty="0" smtClean="0">
                <a:effectLst/>
              </a:rPr>
              <a:t>еханическое</a:t>
            </a:r>
            <a:r>
              <a:rPr lang="ru-RU" dirty="0">
                <a:effectLst/>
              </a:rPr>
              <a:t> устройство, поднятое в 1901 году с древнего судна, затонувшего недалеко от греческого острова </a:t>
            </a:r>
            <a:r>
              <a:rPr lang="ru-RU" dirty="0" err="1">
                <a:effectLst/>
              </a:rPr>
              <a:t>Антикитера</a:t>
            </a:r>
            <a:r>
              <a:rPr lang="ru-RU" dirty="0">
                <a:effectLst/>
              </a:rPr>
              <a:t> (греч. </a:t>
            </a:r>
            <a:r>
              <a:rPr lang="ru-RU" dirty="0" err="1">
                <a:effectLst/>
              </a:rPr>
              <a:t>Αντικύθηρ</a:t>
            </a:r>
            <a:r>
              <a:rPr lang="ru-RU" dirty="0">
                <a:effectLst/>
              </a:rPr>
              <a:t>α) и обнаруженного греческим водолазом 4 апреля 1900 года. Датируется приблизительно 100 годом до н. э</a:t>
            </a:r>
            <a:r>
              <a:rPr lang="ru-RU" dirty="0" smtClean="0">
                <a:effectLst/>
              </a:rPr>
              <a:t>.</a:t>
            </a:r>
          </a:p>
          <a:p>
            <a:r>
              <a:rPr lang="ru-RU" dirty="0">
                <a:effectLst/>
              </a:rPr>
              <a:t>Механизм содержал 37 бронзовых шестерён в деревянном корпусе, на котором были размещены циферблаты со стрелками и, по реконструкции, использовался для расчёта движения небесных тел. Другие устройства подобной сложности неизвестны в эллинистической культуре. Ориентировочные размеры механизма в сборе 33×18×10 см.</a:t>
            </a:r>
            <a:endParaRPr lang="ru-RU" dirty="0"/>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19351">
            <a:off x="264604" y="3831896"/>
            <a:ext cx="2607624" cy="269769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Прямоугольник 5"/>
          <p:cNvSpPr/>
          <p:nvPr/>
        </p:nvSpPr>
        <p:spPr>
          <a:xfrm rot="21219860">
            <a:off x="6987089" y="6269455"/>
            <a:ext cx="5743254" cy="338554"/>
          </a:xfrm>
          <a:prstGeom prst="rect">
            <a:avLst/>
          </a:prstGeom>
          <a:noFill/>
        </p:spPr>
        <p:txBody>
          <a:bodyPr wrap="square" lIns="91440" tIns="45720" rIns="91440" bIns="45720">
            <a:spAutoFit/>
          </a:bodyPr>
          <a:lstStyle/>
          <a:p>
            <a:pPr algn="ctr"/>
            <a:r>
              <a:rPr lang="ru-RU" sz="1600" b="1" spc="50" dirty="0" smtClean="0">
                <a:ln w="0"/>
                <a:solidFill>
                  <a:schemeClr val="bg2"/>
                </a:solidFill>
                <a:effectLst>
                  <a:innerShdw blurRad="63500" dist="50800" dir="13500000">
                    <a:srgbClr val="000000">
                      <a:alpha val="50000"/>
                    </a:srgbClr>
                  </a:innerShdw>
                </a:effectLst>
              </a:rPr>
              <a:t>Вид спереди</a:t>
            </a:r>
            <a:endParaRPr lang="ru-RU" sz="1600" b="1" spc="50" dirty="0">
              <a:ln w="0"/>
              <a:solidFill>
                <a:schemeClr val="bg2"/>
              </a:solidFill>
              <a:effectLst>
                <a:innerShdw blurRad="63500" dist="50800" dir="13500000">
                  <a:srgbClr val="000000">
                    <a:alpha val="50000"/>
                  </a:srgbClr>
                </a:innerShdw>
              </a:effectLst>
            </a:endParaRPr>
          </a:p>
        </p:txBody>
      </p:sp>
      <p:sp>
        <p:nvSpPr>
          <p:cNvPr id="7" name="Прямоугольник 6"/>
          <p:cNvSpPr/>
          <p:nvPr/>
        </p:nvSpPr>
        <p:spPr>
          <a:xfrm rot="294426">
            <a:off x="770716" y="6293029"/>
            <a:ext cx="1239442" cy="338554"/>
          </a:xfrm>
          <a:prstGeom prst="rect">
            <a:avLst/>
          </a:prstGeom>
          <a:noFill/>
        </p:spPr>
        <p:txBody>
          <a:bodyPr wrap="none" lIns="91440" tIns="45720" rIns="91440" bIns="45720">
            <a:spAutoFit/>
          </a:bodyPr>
          <a:lstStyle/>
          <a:p>
            <a:pPr algn="ctr"/>
            <a:r>
              <a:rPr lang="ru-RU" sz="1600" b="1" cap="none" spc="50" dirty="0" smtClean="0">
                <a:ln w="0"/>
                <a:solidFill>
                  <a:schemeClr val="bg2"/>
                </a:solidFill>
                <a:effectLst>
                  <a:innerShdw blurRad="63500" dist="50800" dir="13500000">
                    <a:srgbClr val="000000">
                      <a:alpha val="50000"/>
                    </a:srgbClr>
                  </a:innerShdw>
                </a:effectLst>
              </a:rPr>
              <a:t>Вид сзади</a:t>
            </a:r>
            <a:endParaRPr lang="ru-RU" sz="1600" b="1" cap="none" spc="50" dirty="0">
              <a:ln w="0"/>
              <a:solidFill>
                <a:schemeClr val="bg2"/>
              </a:solidFill>
              <a:effectLst>
                <a:innerShdw blurRad="63500" dist="50800" dir="13500000">
                  <a:srgbClr val="000000">
                    <a:alpha val="50000"/>
                  </a:srgbClr>
                </a:innerShdw>
              </a:effectLst>
            </a:endParaRPr>
          </a:p>
        </p:txBody>
      </p:sp>
      <p:sp>
        <p:nvSpPr>
          <p:cNvPr id="8" name="Управляющая кнопка: назад 7">
            <a:hlinkClick r:id="rId5" action="ppaction://hlinksldjump" highlightClick="1"/>
          </p:cNvPr>
          <p:cNvSpPr/>
          <p:nvPr/>
        </p:nvSpPr>
        <p:spPr>
          <a:xfrm>
            <a:off x="11316237" y="0"/>
            <a:ext cx="875763" cy="901521"/>
          </a:xfrm>
          <a:prstGeom prst="actionButtonBackPrevious">
            <a:avLst/>
          </a:prstGeom>
          <a:solidFill>
            <a:schemeClr val="tx1">
              <a:lumMod val="9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407940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9040" y="3449354"/>
            <a:ext cx="2729555" cy="27416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Заголовок 1"/>
          <p:cNvSpPr>
            <a:spLocks noGrp="1"/>
          </p:cNvSpPr>
          <p:nvPr>
            <p:ph type="title"/>
          </p:nvPr>
        </p:nvSpPr>
        <p:spPr>
          <a:xfrm>
            <a:off x="0" y="0"/>
            <a:ext cx="3256908" cy="657546"/>
          </a:xfrm>
        </p:spPr>
        <p:txBody>
          <a:bodyPr>
            <a:normAutofit fontScale="90000"/>
          </a:bodyPr>
          <a:lstStyle/>
          <a:p>
            <a:r>
              <a:rPr lang="ru-RU" dirty="0" err="1" smtClean="0"/>
              <a:t>Экваториум</a:t>
            </a:r>
            <a:endParaRPr lang="ru-RU" dirty="0"/>
          </a:p>
        </p:txBody>
      </p:sp>
      <p:sp>
        <p:nvSpPr>
          <p:cNvPr id="3" name="Объект 2"/>
          <p:cNvSpPr>
            <a:spLocks noGrp="1"/>
          </p:cNvSpPr>
          <p:nvPr>
            <p:ph idx="1"/>
          </p:nvPr>
        </p:nvSpPr>
        <p:spPr>
          <a:xfrm>
            <a:off x="0" y="797501"/>
            <a:ext cx="10353762" cy="3127227"/>
          </a:xfrm>
        </p:spPr>
        <p:txBody>
          <a:bodyPr/>
          <a:lstStyle/>
          <a:p>
            <a:r>
              <a:rPr lang="ru-RU" dirty="0">
                <a:effectLst/>
              </a:rPr>
              <a:t>астрономический вычислительный прибор. Использовался для определения положения Луны, Солнца и других небесных объектов без вычислений (используя геометрическую модель). Название происходит от латинского слова </a:t>
            </a:r>
            <a:r>
              <a:rPr lang="ru-RU" dirty="0" err="1">
                <a:effectLst/>
              </a:rPr>
              <a:t>aequātiōn</a:t>
            </a:r>
            <a:r>
              <a:rPr lang="ru-RU" dirty="0">
                <a:effectLst/>
              </a:rPr>
              <a:t>, что означает «равнять»; исходным назначением прибора было вычислять «уравнение» светила, т.е. «равнять» истинное положение светила на небе и его среднее положение, </a:t>
            </a:r>
            <a:r>
              <a:rPr lang="ru-RU" dirty="0" smtClean="0">
                <a:effectLst/>
              </a:rPr>
              <a:t>определимое </a:t>
            </a:r>
            <a:r>
              <a:rPr lang="ru-RU" dirty="0">
                <a:effectLst/>
              </a:rPr>
              <a:t>как положение, которое оно занимало бы, если бы двигалось </a:t>
            </a:r>
            <a:r>
              <a:rPr lang="ru-RU" dirty="0" smtClean="0">
                <a:effectLst/>
              </a:rPr>
              <a:t>равномерно.</a:t>
            </a:r>
          </a:p>
          <a:p>
            <a:r>
              <a:rPr lang="ru-RU" dirty="0">
                <a:effectLst/>
              </a:rPr>
              <a:t>Принципы его построения описаны арабским </a:t>
            </a:r>
            <a:r>
              <a:rPr lang="ru-RU" dirty="0" smtClean="0">
                <a:effectLst/>
              </a:rPr>
              <a:t>математиком</a:t>
            </a:r>
            <a:r>
              <a:rPr lang="ru-RU" dirty="0">
                <a:effectLst/>
              </a:rPr>
              <a:t> </a:t>
            </a:r>
            <a:r>
              <a:rPr lang="ru-RU" b="1" dirty="0">
                <a:effectLst/>
              </a:rPr>
              <a:t>Абу-с-</a:t>
            </a:r>
            <a:r>
              <a:rPr lang="ru-RU" b="1" dirty="0" err="1">
                <a:effectLst/>
              </a:rPr>
              <a:t>Салтом</a:t>
            </a:r>
            <a:r>
              <a:rPr lang="ru-RU" dirty="0">
                <a:effectLst/>
              </a:rPr>
              <a:t>. Построен впервые арабским математиком </a:t>
            </a:r>
            <a:r>
              <a:rPr lang="ru-RU" b="1" dirty="0">
                <a:effectLst/>
              </a:rPr>
              <a:t>аз-</a:t>
            </a:r>
            <a:r>
              <a:rPr lang="ru-RU" b="1" dirty="0" err="1">
                <a:effectLst/>
              </a:rPr>
              <a:t>Заркали</a:t>
            </a:r>
            <a:r>
              <a:rPr lang="ru-RU" dirty="0">
                <a:effectLst/>
              </a:rPr>
              <a:t> в XI веке.</a:t>
            </a:r>
            <a:endParaRPr lang="ru-RU" dirty="0"/>
          </a:p>
        </p:txBody>
      </p:sp>
      <p:sp>
        <p:nvSpPr>
          <p:cNvPr id="6" name="Управляющая кнопка: назад 5">
            <a:hlinkClick r:id="rId4" action="ppaction://hlinksldjump" highlightClick="1"/>
          </p:cNvPr>
          <p:cNvSpPr/>
          <p:nvPr/>
        </p:nvSpPr>
        <p:spPr>
          <a:xfrm>
            <a:off x="11316237" y="0"/>
            <a:ext cx="875763" cy="901521"/>
          </a:xfrm>
          <a:prstGeom prst="actionButtonBackPrevious">
            <a:avLst/>
          </a:prstGeom>
          <a:solidFill>
            <a:schemeClr val="tx1">
              <a:lumMod val="9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4" name="Прямоугольник 3"/>
          <p:cNvSpPr/>
          <p:nvPr/>
        </p:nvSpPr>
        <p:spPr>
          <a:xfrm rot="21230693">
            <a:off x="8756802" y="5950837"/>
            <a:ext cx="2998000" cy="307777"/>
          </a:xfrm>
          <a:prstGeom prst="rect">
            <a:avLst/>
          </a:prstGeom>
          <a:noFill/>
        </p:spPr>
        <p:txBody>
          <a:bodyPr wrap="none" lIns="91440" tIns="45720" rIns="91440" bIns="45720">
            <a:spAutoFit/>
          </a:bodyPr>
          <a:lstStyle/>
          <a:p>
            <a:pPr algn="ctr"/>
            <a:r>
              <a:rPr lang="ru-RU" sz="1400" b="1" cap="none" spc="50" dirty="0" smtClean="0">
                <a:ln w="0"/>
                <a:solidFill>
                  <a:schemeClr val="bg2"/>
                </a:solidFill>
                <a:effectLst>
                  <a:innerShdw blurRad="63500" dist="50800" dir="13500000">
                    <a:srgbClr val="000000">
                      <a:alpha val="50000"/>
                    </a:srgbClr>
                  </a:innerShdw>
                </a:effectLst>
              </a:rPr>
              <a:t>Принцип работы </a:t>
            </a:r>
            <a:r>
              <a:rPr lang="ru-RU" sz="1400" b="1" cap="none" spc="50" dirty="0" err="1" smtClean="0">
                <a:ln w="0"/>
                <a:solidFill>
                  <a:schemeClr val="bg2"/>
                </a:solidFill>
                <a:effectLst>
                  <a:innerShdw blurRad="63500" dist="50800" dir="13500000">
                    <a:srgbClr val="000000">
                      <a:alpha val="50000"/>
                    </a:srgbClr>
                  </a:innerShdw>
                </a:effectLst>
              </a:rPr>
              <a:t>экваториума</a:t>
            </a:r>
            <a:endParaRPr lang="ru-RU" sz="14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728562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150813" cy="664396"/>
          </a:xfrm>
        </p:spPr>
        <p:txBody>
          <a:bodyPr>
            <a:normAutofit fontScale="90000"/>
          </a:bodyPr>
          <a:lstStyle/>
          <a:p>
            <a:r>
              <a:rPr lang="ru-RU" dirty="0">
                <a:effectLst/>
              </a:rPr>
              <a:t>Суммирующая машина </a:t>
            </a:r>
            <a:r>
              <a:rPr lang="ru-RU" dirty="0" smtClean="0">
                <a:effectLst/>
              </a:rPr>
              <a:t>Паскаля</a:t>
            </a:r>
            <a:endParaRPr lang="ru-RU" dirty="0"/>
          </a:p>
        </p:txBody>
      </p:sp>
      <p:sp>
        <p:nvSpPr>
          <p:cNvPr id="3" name="Объект 2"/>
          <p:cNvSpPr>
            <a:spLocks noGrp="1"/>
          </p:cNvSpPr>
          <p:nvPr>
            <p:ph idx="1"/>
          </p:nvPr>
        </p:nvSpPr>
        <p:spPr>
          <a:xfrm>
            <a:off x="0" y="664396"/>
            <a:ext cx="8867274" cy="4689657"/>
          </a:xfrm>
        </p:spPr>
        <p:txBody>
          <a:bodyPr>
            <a:noAutofit/>
          </a:bodyPr>
          <a:lstStyle/>
          <a:p>
            <a:r>
              <a:rPr lang="ru-RU" sz="2400" dirty="0">
                <a:effectLst/>
              </a:rPr>
              <a:t> </a:t>
            </a:r>
            <a:r>
              <a:rPr lang="ru-RU" sz="2400" dirty="0" smtClean="0">
                <a:effectLst/>
              </a:rPr>
              <a:t>Арифметическая </a:t>
            </a:r>
            <a:r>
              <a:rPr lang="ru-RU" sz="2400" dirty="0">
                <a:effectLst/>
              </a:rPr>
              <a:t>машина, изобретённая французским учёным Блезом Паскалем (</a:t>
            </a:r>
            <a:r>
              <a:rPr lang="ru-RU" sz="2400" dirty="0" smtClean="0">
                <a:effectLst/>
              </a:rPr>
              <a:t>1623—1662</a:t>
            </a:r>
            <a:r>
              <a:rPr lang="ru-RU" sz="2400" dirty="0">
                <a:effectLst/>
              </a:rPr>
              <a:t>) в 1642 году</a:t>
            </a:r>
            <a:r>
              <a:rPr lang="ru-RU" sz="2400" dirty="0" smtClean="0">
                <a:effectLst/>
              </a:rPr>
              <a:t>.</a:t>
            </a:r>
          </a:p>
          <a:p>
            <a:r>
              <a:rPr lang="ru-RU" sz="2400" dirty="0">
                <a:effectLst/>
              </a:rPr>
              <a:t>Машина Паскаля представляла собой механическое устройство в виде ящичка с многочисленными связанными одна с другой шестерёнками. Складываемые числа вводились в машину при помощи соответствующего поворота наборных колёсиков. На каждое из этих колёсиков, соответствовавших одному </a:t>
            </a:r>
            <a:r>
              <a:rPr lang="ru-RU" sz="2400" dirty="0" smtClean="0">
                <a:effectLst/>
              </a:rPr>
              <a:t>десятичному разряду</a:t>
            </a:r>
            <a:r>
              <a:rPr lang="ru-RU" sz="2400" dirty="0">
                <a:effectLst/>
              </a:rPr>
              <a:t> числа, были нанесены деления от 0 до 9. При вводе числа, колесики прокручивались до соответствующей цифры. Совершив полный оборот, избыток над цифрой 9 колёсико переносило на соседний разряд, сдвигая соседнее колесо на 1 позицию. </a:t>
            </a:r>
            <a:endParaRPr lang="ru-RU" sz="2400" dirty="0" smtClean="0">
              <a:effectLst/>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6262" y="4517593"/>
            <a:ext cx="3175000" cy="17399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Прямоугольник 4"/>
          <p:cNvSpPr/>
          <p:nvPr/>
        </p:nvSpPr>
        <p:spPr>
          <a:xfrm rot="21242367">
            <a:off x="9694115" y="6088216"/>
            <a:ext cx="1524776" cy="338554"/>
          </a:xfrm>
          <a:prstGeom prst="rect">
            <a:avLst/>
          </a:prstGeom>
          <a:noFill/>
        </p:spPr>
        <p:txBody>
          <a:bodyPr wrap="none" lIns="91440" tIns="45720" rIns="91440" bIns="45720">
            <a:spAutoFit/>
          </a:bodyPr>
          <a:lstStyle/>
          <a:p>
            <a:pPr algn="ctr"/>
            <a:r>
              <a:rPr lang="ru-RU" sz="1600" b="1" cap="none" spc="50" dirty="0" smtClean="0">
                <a:ln w="0"/>
                <a:solidFill>
                  <a:schemeClr val="bg2"/>
                </a:solidFill>
                <a:effectLst>
                  <a:innerShdw blurRad="63500" dist="50800" dir="13500000">
                    <a:srgbClr val="000000">
                      <a:alpha val="50000"/>
                    </a:srgbClr>
                  </a:innerShdw>
                </a:effectLst>
              </a:rPr>
              <a:t>«Паскалина»</a:t>
            </a:r>
            <a:endParaRPr lang="ru-RU" sz="1600" b="1" cap="none" spc="50" dirty="0">
              <a:ln w="0"/>
              <a:solidFill>
                <a:schemeClr val="bg2"/>
              </a:solidFill>
              <a:effectLst>
                <a:innerShdw blurRad="63500" dist="50800" dir="13500000">
                  <a:srgbClr val="000000">
                    <a:alpha val="50000"/>
                  </a:srgbClr>
                </a:innerShdw>
              </a:effectLst>
            </a:endParaRPr>
          </a:p>
        </p:txBody>
      </p:sp>
      <p:sp>
        <p:nvSpPr>
          <p:cNvPr id="6" name="Управляющая кнопка: назад 5">
            <a:hlinkClick r:id="rId4" action="ppaction://hlinksldjump" highlightClick="1"/>
          </p:cNvPr>
          <p:cNvSpPr/>
          <p:nvPr/>
        </p:nvSpPr>
        <p:spPr>
          <a:xfrm>
            <a:off x="11316237" y="0"/>
            <a:ext cx="875763" cy="901521"/>
          </a:xfrm>
          <a:prstGeom prst="actionButtonBackPrevious">
            <a:avLst/>
          </a:prstGeom>
          <a:solidFill>
            <a:schemeClr val="tx1">
              <a:lumMod val="9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1109432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01392">
            <a:off x="6813443" y="2931723"/>
            <a:ext cx="4298555" cy="31648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Заголовок 1"/>
          <p:cNvSpPr>
            <a:spLocks noGrp="1"/>
          </p:cNvSpPr>
          <p:nvPr>
            <p:ph type="title"/>
          </p:nvPr>
        </p:nvSpPr>
        <p:spPr>
          <a:xfrm>
            <a:off x="0" y="0"/>
            <a:ext cx="8486454" cy="695218"/>
          </a:xfrm>
        </p:spPr>
        <p:txBody>
          <a:bodyPr>
            <a:normAutofit fontScale="90000"/>
          </a:bodyPr>
          <a:lstStyle/>
          <a:p>
            <a:r>
              <a:rPr lang="ru-RU" dirty="0">
                <a:effectLst/>
              </a:rPr>
              <a:t>Разностная машина Чарльза </a:t>
            </a:r>
            <a:r>
              <a:rPr lang="ru-RU" dirty="0" smtClean="0">
                <a:effectLst/>
              </a:rPr>
              <a:t>Бэббиджа</a:t>
            </a:r>
            <a:endParaRPr lang="ru-RU" dirty="0"/>
          </a:p>
        </p:txBody>
      </p:sp>
      <p:sp>
        <p:nvSpPr>
          <p:cNvPr id="3" name="Объект 2"/>
          <p:cNvSpPr>
            <a:spLocks noGrp="1"/>
          </p:cNvSpPr>
          <p:nvPr>
            <p:ph idx="1"/>
          </p:nvPr>
        </p:nvSpPr>
        <p:spPr>
          <a:xfrm>
            <a:off x="0" y="859145"/>
            <a:ext cx="9915167" cy="2325843"/>
          </a:xfrm>
        </p:spPr>
        <p:txBody>
          <a:bodyPr>
            <a:noAutofit/>
          </a:bodyPr>
          <a:lstStyle/>
          <a:p>
            <a:r>
              <a:rPr lang="ru-RU" dirty="0">
                <a:effectLst/>
              </a:rPr>
              <a:t>М</a:t>
            </a:r>
            <a:r>
              <a:rPr lang="ru-RU" dirty="0" smtClean="0">
                <a:effectLst/>
              </a:rPr>
              <a:t>еханический </a:t>
            </a:r>
            <a:r>
              <a:rPr lang="ru-RU" dirty="0">
                <a:effectLst/>
              </a:rPr>
              <a:t>аппарат, изобретённый английским математиком Чарльзом Бэббиджем, предназначенный для автоматизации вычислений путём аппроксимации функций многочленами и </a:t>
            </a:r>
            <a:r>
              <a:rPr lang="ru-RU" dirty="0" smtClean="0">
                <a:effectLst/>
              </a:rPr>
              <a:t>вычисления конечных </a:t>
            </a:r>
            <a:r>
              <a:rPr lang="ru-RU" dirty="0">
                <a:effectLst/>
              </a:rPr>
              <a:t>разностей. Возможность приближённого представления в многочленах логарифмов и тригонометрических </a:t>
            </a:r>
            <a:r>
              <a:rPr lang="ru-RU" dirty="0" smtClean="0">
                <a:effectLst/>
              </a:rPr>
              <a:t>функций позволяет </a:t>
            </a:r>
            <a:r>
              <a:rPr lang="ru-RU" dirty="0">
                <a:effectLst/>
              </a:rPr>
              <a:t>рассматривать эту машину как довольно универсальный вычислительный прибор.</a:t>
            </a:r>
            <a:endParaRPr lang="ru-RU" dirty="0"/>
          </a:p>
        </p:txBody>
      </p:sp>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8373" y="3479005"/>
            <a:ext cx="3171289" cy="23784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Прямоугольник 5"/>
          <p:cNvSpPr/>
          <p:nvPr/>
        </p:nvSpPr>
        <p:spPr>
          <a:xfrm rot="21169603">
            <a:off x="1061393" y="5688195"/>
            <a:ext cx="3264100" cy="338554"/>
          </a:xfrm>
          <a:prstGeom prst="rect">
            <a:avLst/>
          </a:prstGeom>
          <a:noFill/>
        </p:spPr>
        <p:txBody>
          <a:bodyPr wrap="none" lIns="91440" tIns="45720" rIns="91440" bIns="45720">
            <a:spAutoFit/>
          </a:bodyPr>
          <a:lstStyle/>
          <a:p>
            <a:pPr algn="ctr"/>
            <a:r>
              <a:rPr lang="ru-RU" sz="1600" b="1" cap="none" spc="50" dirty="0" smtClean="0">
                <a:ln w="0"/>
                <a:solidFill>
                  <a:schemeClr val="bg2"/>
                </a:solidFill>
                <a:effectLst>
                  <a:innerShdw blurRad="63500" dist="50800" dir="13500000">
                    <a:srgbClr val="000000">
                      <a:alpha val="50000"/>
                    </a:srgbClr>
                  </a:innerShdw>
                </a:effectLst>
              </a:rPr>
              <a:t>Реконструкция ВМ Бэббиджа</a:t>
            </a:r>
            <a:endParaRPr lang="ru-RU" sz="1600" b="1" cap="none" spc="50" dirty="0">
              <a:ln w="0"/>
              <a:solidFill>
                <a:schemeClr val="bg2"/>
              </a:solidFill>
              <a:effectLst>
                <a:innerShdw blurRad="63500" dist="50800" dir="13500000">
                  <a:srgbClr val="000000">
                    <a:alpha val="50000"/>
                  </a:srgbClr>
                </a:innerShdw>
              </a:effectLst>
            </a:endParaRPr>
          </a:p>
        </p:txBody>
      </p:sp>
      <p:sp>
        <p:nvSpPr>
          <p:cNvPr id="7" name="Управляющая кнопка: назад 6">
            <a:hlinkClick r:id="rId5" action="ppaction://hlinksldjump" highlightClick="1"/>
          </p:cNvPr>
          <p:cNvSpPr/>
          <p:nvPr/>
        </p:nvSpPr>
        <p:spPr>
          <a:xfrm>
            <a:off x="11316237" y="0"/>
            <a:ext cx="875763" cy="901521"/>
          </a:xfrm>
          <a:prstGeom prst="actionButtonBackPrevious">
            <a:avLst/>
          </a:prstGeom>
          <a:solidFill>
            <a:schemeClr val="tx1">
              <a:lumMod val="9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8800527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376845" cy="760288"/>
          </a:xfrm>
        </p:spPr>
        <p:txBody>
          <a:bodyPr>
            <a:normAutofit/>
          </a:bodyPr>
          <a:lstStyle/>
          <a:p>
            <a:r>
              <a:rPr lang="ru-RU" dirty="0">
                <a:effectLst/>
              </a:rPr>
              <a:t>Жаккардовый ткацкий </a:t>
            </a:r>
            <a:r>
              <a:rPr lang="ru-RU" dirty="0" smtClean="0">
                <a:effectLst/>
              </a:rPr>
              <a:t>станок</a:t>
            </a:r>
            <a:endParaRPr lang="ru-RU" dirty="0"/>
          </a:p>
        </p:txBody>
      </p:sp>
      <p:sp>
        <p:nvSpPr>
          <p:cNvPr id="3" name="Объект 2"/>
          <p:cNvSpPr>
            <a:spLocks noGrp="1"/>
          </p:cNvSpPr>
          <p:nvPr>
            <p:ph idx="1"/>
          </p:nvPr>
        </p:nvSpPr>
        <p:spPr>
          <a:xfrm>
            <a:off x="0" y="863030"/>
            <a:ext cx="11774184" cy="3010328"/>
          </a:xfrm>
        </p:spPr>
        <p:txBody>
          <a:bodyPr>
            <a:normAutofit fontScale="92500" lnSpcReduction="20000"/>
          </a:bodyPr>
          <a:lstStyle/>
          <a:p>
            <a:r>
              <a:rPr lang="ru-RU" dirty="0">
                <a:effectLst/>
              </a:rPr>
              <a:t>З</a:t>
            </a:r>
            <a:r>
              <a:rPr lang="ru-RU" dirty="0" smtClean="0">
                <a:effectLst/>
              </a:rPr>
              <a:t>евообразовательный </a:t>
            </a:r>
            <a:r>
              <a:rPr lang="ru-RU" dirty="0">
                <a:effectLst/>
              </a:rPr>
              <a:t>механизм ткацкого станка для выработки крупноузорчатых тканей (декоративные ткани, ковры, скатерти и т. п.). Даёт возможность раздельно управлять каждой нитью основы или небольшой их группой</a:t>
            </a:r>
            <a:r>
              <a:rPr lang="ru-RU" dirty="0" smtClean="0">
                <a:effectLst/>
              </a:rPr>
              <a:t>.</a:t>
            </a:r>
          </a:p>
          <a:p>
            <a:r>
              <a:rPr lang="ru-RU" dirty="0">
                <a:effectLst/>
              </a:rPr>
              <a:t>Яркий пример машины с программным управлением, созданной задолго до появления вычислительных машин. Двоичным кодом набрана перфокарта: есть отверстие-нет отверстия. Соответственно, какая-то нить поднялась, какая-то нет. Челнок прокидывает в образовавшийся зев нить, формируя двусторонний орнамент, где одна сторона является цветовым или фактурным негативом другой. Поскольку для создания даже некрупного узора, требуется около 100 и более уточных нитей и ещё большее количество нитей основы, создавалось огромное количество перфорированных карт, которые связывались в единую ленту, Прокручиваясь, она могла занимать два этажа. Одной перфокарте соответствует один </a:t>
            </a:r>
            <a:r>
              <a:rPr lang="ru-RU" dirty="0" err="1">
                <a:effectLst/>
              </a:rPr>
              <a:t>прокид</a:t>
            </a:r>
            <a:r>
              <a:rPr lang="ru-RU" dirty="0">
                <a:effectLst/>
              </a:rPr>
              <a:t> челнока.</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3261" y="4006923"/>
            <a:ext cx="2920923" cy="24300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Прямоугольник 4"/>
          <p:cNvSpPr/>
          <p:nvPr/>
        </p:nvSpPr>
        <p:spPr>
          <a:xfrm rot="21214051">
            <a:off x="9739192" y="6267697"/>
            <a:ext cx="1467198" cy="338554"/>
          </a:xfrm>
          <a:prstGeom prst="rect">
            <a:avLst/>
          </a:prstGeom>
          <a:noFill/>
        </p:spPr>
        <p:txBody>
          <a:bodyPr wrap="none" lIns="91440" tIns="45720" rIns="91440" bIns="45720">
            <a:spAutoFit/>
          </a:bodyPr>
          <a:lstStyle/>
          <a:p>
            <a:pPr algn="ctr"/>
            <a:r>
              <a:rPr lang="ru-RU" sz="1600" b="1" cap="none" spc="50" dirty="0" smtClean="0">
                <a:ln w="0"/>
                <a:solidFill>
                  <a:schemeClr val="bg2"/>
                </a:solidFill>
                <a:effectLst>
                  <a:innerShdw blurRad="63500" dist="50800" dir="13500000">
                    <a:srgbClr val="000000">
                      <a:alpha val="50000"/>
                    </a:srgbClr>
                  </a:innerShdw>
                </a:effectLst>
              </a:rPr>
              <a:t>Перфокарта</a:t>
            </a:r>
            <a:endParaRPr lang="ru-RU" sz="1600" b="1" cap="none" spc="50" dirty="0">
              <a:ln w="0"/>
              <a:solidFill>
                <a:schemeClr val="bg2"/>
              </a:solidFill>
              <a:effectLst>
                <a:innerShdw blurRad="63500" dist="50800" dir="13500000">
                  <a:srgbClr val="000000">
                    <a:alpha val="50000"/>
                  </a:srgbClr>
                </a:innerShdw>
              </a:effectLst>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2680">
            <a:off x="798530" y="4034237"/>
            <a:ext cx="2540000" cy="2108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Прямоугольник 6"/>
          <p:cNvSpPr/>
          <p:nvPr/>
        </p:nvSpPr>
        <p:spPr>
          <a:xfrm>
            <a:off x="1051809" y="5964762"/>
            <a:ext cx="2033442" cy="338554"/>
          </a:xfrm>
          <a:prstGeom prst="rect">
            <a:avLst/>
          </a:prstGeom>
          <a:noFill/>
        </p:spPr>
        <p:txBody>
          <a:bodyPr wrap="none" lIns="91440" tIns="45720" rIns="91440" bIns="45720">
            <a:spAutoFit/>
          </a:bodyPr>
          <a:lstStyle/>
          <a:p>
            <a:pPr algn="ctr"/>
            <a:r>
              <a:rPr lang="ru-RU" sz="1600" b="1" cap="none" spc="50" dirty="0" smtClean="0">
                <a:ln w="0"/>
                <a:solidFill>
                  <a:schemeClr val="bg2"/>
                </a:solidFill>
                <a:effectLst>
                  <a:innerShdw blurRad="63500" dist="50800" dir="13500000">
                    <a:srgbClr val="000000">
                      <a:alpha val="50000"/>
                    </a:srgbClr>
                  </a:innerShdw>
                </a:effectLst>
              </a:rPr>
              <a:t>Станок </a:t>
            </a:r>
            <a:r>
              <a:rPr lang="ru-RU" sz="1600" b="1" cap="none" spc="50" dirty="0" err="1" smtClean="0">
                <a:ln w="0"/>
                <a:solidFill>
                  <a:schemeClr val="bg2"/>
                </a:solidFill>
                <a:effectLst>
                  <a:innerShdw blurRad="63500" dist="50800" dir="13500000">
                    <a:srgbClr val="000000">
                      <a:alpha val="50000"/>
                    </a:srgbClr>
                  </a:innerShdw>
                </a:effectLst>
              </a:rPr>
              <a:t>Жаккарда</a:t>
            </a:r>
            <a:endParaRPr lang="ru-RU" sz="1600" b="1" cap="none" spc="50" dirty="0">
              <a:ln w="0"/>
              <a:solidFill>
                <a:schemeClr val="bg2"/>
              </a:solidFill>
              <a:effectLst>
                <a:innerShdw blurRad="63500" dist="50800" dir="13500000">
                  <a:srgbClr val="000000">
                    <a:alpha val="50000"/>
                  </a:srgbClr>
                </a:innerShdw>
              </a:effectLst>
            </a:endParaRPr>
          </a:p>
        </p:txBody>
      </p:sp>
      <p:sp>
        <p:nvSpPr>
          <p:cNvPr id="8" name="Управляющая кнопка: назад 7">
            <a:hlinkClick r:id="rId4" action="ppaction://hlinksldjump" highlightClick="1"/>
          </p:cNvPr>
          <p:cNvSpPr/>
          <p:nvPr/>
        </p:nvSpPr>
        <p:spPr>
          <a:xfrm>
            <a:off x="11316237" y="0"/>
            <a:ext cx="875763" cy="901521"/>
          </a:xfrm>
          <a:prstGeom prst="actionButtonBackPrevious">
            <a:avLst/>
          </a:prstGeom>
          <a:solidFill>
            <a:schemeClr val="tx1">
              <a:lumMod val="9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142111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8077200" cy="645459"/>
          </a:xfrm>
        </p:spPr>
        <p:txBody>
          <a:bodyPr>
            <a:normAutofit fontScale="90000"/>
          </a:bodyPr>
          <a:lstStyle/>
          <a:p>
            <a:r>
              <a:rPr lang="ru-RU" dirty="0" smtClean="0"/>
              <a:t>Аналитические машины </a:t>
            </a:r>
            <a:r>
              <a:rPr lang="en-US" dirty="0" smtClean="0"/>
              <a:t>XX</a:t>
            </a:r>
            <a:r>
              <a:rPr lang="ru-RU" dirty="0" smtClean="0"/>
              <a:t>-го века</a:t>
            </a:r>
            <a:endParaRPr lang="ru-RU" dirty="0"/>
          </a:p>
        </p:txBody>
      </p:sp>
      <p:sp>
        <p:nvSpPr>
          <p:cNvPr id="3" name="Объект 2"/>
          <p:cNvSpPr>
            <a:spLocks noGrp="1"/>
          </p:cNvSpPr>
          <p:nvPr>
            <p:ph idx="1"/>
          </p:nvPr>
        </p:nvSpPr>
        <p:spPr>
          <a:xfrm>
            <a:off x="0" y="916660"/>
            <a:ext cx="9924534" cy="2274775"/>
          </a:xfrm>
        </p:spPr>
        <p:txBody>
          <a:bodyPr/>
          <a:lstStyle/>
          <a:p>
            <a:pPr marL="36900" indent="0">
              <a:buNone/>
            </a:pPr>
            <a:r>
              <a:rPr lang="ru-RU" dirty="0">
                <a:effectLst/>
              </a:rPr>
              <a:t>В 1937 году</a:t>
            </a:r>
            <a:r>
              <a:rPr lang="ru-RU" b="1" dirty="0">
                <a:effectLst/>
              </a:rPr>
              <a:t> Алан Тьюринг</a:t>
            </a:r>
            <a:r>
              <a:rPr lang="ru-RU" dirty="0">
                <a:effectLst/>
              </a:rPr>
              <a:t> представил свою идею того, что сейчас называется </a:t>
            </a:r>
            <a:r>
              <a:rPr lang="ru-RU" b="1" dirty="0">
                <a:effectLst/>
              </a:rPr>
              <a:t>машиной Тьюринга</a:t>
            </a:r>
            <a:r>
              <a:rPr lang="ru-RU" dirty="0">
                <a:effectLst/>
              </a:rPr>
              <a:t>. Теоретическая машина Тьюринга стала гипотетическим устройством, теоретизированным для того, чтобы изучать свойства такого оборудования. Предвидя современные компьютеры, которые имеют возможность хранить программы, он описал то, что стало известно, как Универсальная машина Тьюринга.</a:t>
            </a:r>
          </a:p>
          <a:p>
            <a:pPr marL="36900" indent="0">
              <a:buNone/>
            </a:pPr>
            <a:endParaRPr lang="ru-RU" dirty="0"/>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9645" y="2707341"/>
            <a:ext cx="7472355" cy="4150659"/>
          </a:xfrm>
          <a:prstGeom prst="rect">
            <a:avLst/>
          </a:prstGeom>
        </p:spPr>
      </p:pic>
      <p:sp>
        <p:nvSpPr>
          <p:cNvPr id="5" name="Прямоугольник 4"/>
          <p:cNvSpPr/>
          <p:nvPr/>
        </p:nvSpPr>
        <p:spPr>
          <a:xfrm>
            <a:off x="4325333" y="6457890"/>
            <a:ext cx="6194902" cy="400110"/>
          </a:xfrm>
          <a:prstGeom prst="rect">
            <a:avLst/>
          </a:prstGeom>
          <a:noFill/>
        </p:spPr>
        <p:txBody>
          <a:bodyPr wrap="none" lIns="91440" tIns="45720" rIns="91440" bIns="45720">
            <a:spAutoFit/>
          </a:bodyPr>
          <a:lstStyle/>
          <a:p>
            <a:pPr algn="ctr"/>
            <a:r>
              <a:rPr lang="ru-RU" sz="2000" b="0" cap="none" spc="0" dirty="0" smtClean="0">
                <a:ln w="0"/>
                <a:solidFill>
                  <a:schemeClr val="tx1"/>
                </a:solidFill>
                <a:effectLst>
                  <a:outerShdw blurRad="38100" dist="19050" dir="2700000" algn="tl" rotWithShape="0">
                    <a:schemeClr val="dk1">
                      <a:alpha val="40000"/>
                    </a:schemeClr>
                  </a:outerShdw>
                </a:effectLst>
              </a:rPr>
              <a:t>Художественное представление машины Тьюринга</a:t>
            </a:r>
            <a:endParaRPr lang="ru-RU" sz="2000" b="0" cap="none" spc="0" dirty="0">
              <a:ln w="0"/>
              <a:solidFill>
                <a:schemeClr val="tx1"/>
              </a:solidFill>
              <a:effectLst>
                <a:outerShdw blurRad="38100" dist="19050" dir="2700000" algn="tl" rotWithShape="0">
                  <a:schemeClr val="dk1">
                    <a:alpha val="40000"/>
                  </a:schemeClr>
                </a:outerShdw>
              </a:effectLst>
            </a:endParaRPr>
          </a:p>
        </p:txBody>
      </p:sp>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982" y="3158407"/>
            <a:ext cx="2603323" cy="34780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Прямоугольник 6"/>
          <p:cNvSpPr/>
          <p:nvPr/>
        </p:nvSpPr>
        <p:spPr>
          <a:xfrm rot="21227462">
            <a:off x="1222878" y="6457890"/>
            <a:ext cx="1681294" cy="338554"/>
          </a:xfrm>
          <a:prstGeom prst="rect">
            <a:avLst/>
          </a:prstGeom>
          <a:noFill/>
        </p:spPr>
        <p:txBody>
          <a:bodyPr wrap="none" lIns="91440" tIns="45720" rIns="91440" bIns="45720">
            <a:spAutoFit/>
          </a:bodyPr>
          <a:lstStyle/>
          <a:p>
            <a:pPr algn="ctr"/>
            <a:r>
              <a:rPr lang="ru-RU" sz="1600" b="1" spc="50" dirty="0" smtClean="0">
                <a:ln w="0"/>
                <a:solidFill>
                  <a:schemeClr val="bg2"/>
                </a:solidFill>
                <a:effectLst>
                  <a:innerShdw blurRad="63500" dist="50800" dir="13500000">
                    <a:srgbClr val="000000">
                      <a:alpha val="50000"/>
                    </a:srgbClr>
                  </a:innerShdw>
                </a:effectLst>
              </a:rPr>
              <a:t>Алан Тьюринг</a:t>
            </a:r>
            <a:endParaRPr lang="ru-RU" sz="16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1472904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566817" cy="627529"/>
          </a:xfrm>
        </p:spPr>
        <p:txBody>
          <a:bodyPr>
            <a:normAutofit fontScale="90000"/>
          </a:bodyPr>
          <a:lstStyle/>
          <a:p>
            <a:r>
              <a:rPr lang="ru-RU" dirty="0" smtClean="0"/>
              <a:t>Поколения компьютерных систем</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324080733"/>
              </p:ext>
            </p:extLst>
          </p:nvPr>
        </p:nvGraphicFramePr>
        <p:xfrm>
          <a:off x="913795" y="1732449"/>
          <a:ext cx="10353762" cy="40587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6585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4195482" cy="618565"/>
          </a:xfrm>
        </p:spPr>
        <p:txBody>
          <a:bodyPr>
            <a:normAutofit fontScale="90000"/>
          </a:bodyPr>
          <a:lstStyle/>
          <a:p>
            <a:r>
              <a:rPr lang="ru-RU" dirty="0" smtClean="0"/>
              <a:t>Первое поколение</a:t>
            </a:r>
            <a:endParaRPr lang="ru-RU" dirty="0"/>
          </a:p>
        </p:txBody>
      </p:sp>
      <p:sp>
        <p:nvSpPr>
          <p:cNvPr id="3" name="Объект 2"/>
          <p:cNvSpPr>
            <a:spLocks noGrp="1"/>
          </p:cNvSpPr>
          <p:nvPr>
            <p:ph idx="1"/>
          </p:nvPr>
        </p:nvSpPr>
        <p:spPr>
          <a:xfrm>
            <a:off x="1" y="618566"/>
            <a:ext cx="10353762" cy="3505200"/>
          </a:xfrm>
        </p:spPr>
        <p:txBody>
          <a:bodyPr/>
          <a:lstStyle/>
          <a:p>
            <a:r>
              <a:rPr lang="ru-RU" dirty="0">
                <a:effectLst/>
              </a:rPr>
              <a:t>Первой работающей машиной с архитектурой фон Неймана стал манчестерский «</a:t>
            </a:r>
            <a:r>
              <a:rPr lang="ru-RU" dirty="0" err="1">
                <a:effectLst/>
              </a:rPr>
              <a:t>Baby</a:t>
            </a:r>
            <a:r>
              <a:rPr lang="ru-RU" dirty="0">
                <a:effectLst/>
              </a:rPr>
              <a:t>» — Малая экспериментальная машина (</a:t>
            </a:r>
            <a:r>
              <a:rPr lang="ru-RU" dirty="0" err="1">
                <a:effectLst/>
              </a:rPr>
              <a:t>Small-Scale</a:t>
            </a:r>
            <a:r>
              <a:rPr lang="ru-RU" dirty="0">
                <a:effectLst/>
              </a:rPr>
              <a:t> </a:t>
            </a:r>
            <a:r>
              <a:rPr lang="ru-RU" dirty="0" err="1">
                <a:effectLst/>
              </a:rPr>
              <a:t>Experimental</a:t>
            </a:r>
            <a:r>
              <a:rPr lang="ru-RU" dirty="0">
                <a:effectLst/>
              </a:rPr>
              <a:t> </a:t>
            </a:r>
            <a:r>
              <a:rPr lang="ru-RU" dirty="0" err="1">
                <a:effectLst/>
              </a:rPr>
              <a:t>Machine</a:t>
            </a:r>
            <a:r>
              <a:rPr lang="ru-RU" dirty="0">
                <a:effectLst/>
              </a:rPr>
              <a:t>), компьютер созданный в Манчестерском университете в 1948 </a:t>
            </a:r>
            <a:r>
              <a:rPr lang="ru-RU" dirty="0" smtClean="0">
                <a:effectLst/>
              </a:rPr>
              <a:t>году.</a:t>
            </a:r>
          </a:p>
          <a:p>
            <a:r>
              <a:rPr lang="ru-RU" dirty="0">
                <a:effectLst/>
              </a:rPr>
              <a:t>В</a:t>
            </a:r>
            <a:r>
              <a:rPr lang="ru-RU" dirty="0" smtClean="0">
                <a:effectLst/>
              </a:rPr>
              <a:t> </a:t>
            </a:r>
            <a:r>
              <a:rPr lang="ru-RU" dirty="0">
                <a:effectLst/>
              </a:rPr>
              <a:t>1949 году за ним последовал компьютер Манчестерский Марк I, который уже был полной системой, с трубками Уильямса и магнитным барабаном в качестве памяти, а также с индексными регистрами</a:t>
            </a:r>
            <a:r>
              <a:rPr lang="ru-RU" dirty="0" smtClean="0">
                <a:effectLst/>
              </a:rPr>
              <a:t>.</a:t>
            </a:r>
          </a:p>
          <a:p>
            <a:r>
              <a:rPr lang="ru-RU" dirty="0">
                <a:effectLst/>
              </a:rPr>
              <a:t>Первый универсальный программируемый компьютер в континентальной Европе был Z4 Конрада </a:t>
            </a:r>
            <a:r>
              <a:rPr lang="ru-RU" dirty="0" err="1">
                <a:effectLst/>
              </a:rPr>
              <a:t>Цузе</a:t>
            </a:r>
            <a:r>
              <a:rPr lang="ru-RU" dirty="0">
                <a:effectLst/>
              </a:rPr>
              <a:t>, завершенный в сентябре 1950 года. </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622" y="3732959"/>
            <a:ext cx="2381250" cy="17049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7584" y="3732959"/>
            <a:ext cx="3438595" cy="273535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1891" y="3923420"/>
            <a:ext cx="3420315" cy="26084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Прямоугольник 6"/>
          <p:cNvSpPr/>
          <p:nvPr/>
        </p:nvSpPr>
        <p:spPr>
          <a:xfrm rot="21227696">
            <a:off x="171250" y="5308627"/>
            <a:ext cx="2784565" cy="253916"/>
          </a:xfrm>
          <a:prstGeom prst="rect">
            <a:avLst/>
          </a:prstGeom>
          <a:noFill/>
        </p:spPr>
        <p:txBody>
          <a:bodyPr wrap="square" lIns="91440" tIns="45720" rIns="91440" bIns="45720">
            <a:spAutoFit/>
          </a:bodyPr>
          <a:lstStyle/>
          <a:p>
            <a:pPr algn="ctr"/>
            <a:r>
              <a:rPr lang="ru-RU" sz="1050" b="1" cap="none" spc="50" dirty="0" smtClean="0">
                <a:ln w="0"/>
                <a:solidFill>
                  <a:schemeClr val="bg2"/>
                </a:solidFill>
                <a:effectLst>
                  <a:innerShdw blurRad="63500" dist="50800" dir="13500000">
                    <a:srgbClr val="000000">
                      <a:alpha val="50000"/>
                    </a:srgbClr>
                  </a:innerShdw>
                </a:effectLst>
              </a:rPr>
              <a:t>Малая Экспериментальная Машина</a:t>
            </a:r>
            <a:endParaRPr lang="ru-RU" sz="1050" b="1" cap="none" spc="50" dirty="0">
              <a:ln w="0"/>
              <a:solidFill>
                <a:schemeClr val="bg2"/>
              </a:solidFill>
              <a:effectLst>
                <a:innerShdw blurRad="63500" dist="50800" dir="13500000">
                  <a:srgbClr val="000000">
                    <a:alpha val="50000"/>
                  </a:srgbClr>
                </a:innerShdw>
              </a:effectLst>
            </a:endParaRPr>
          </a:p>
        </p:txBody>
      </p:sp>
      <p:sp>
        <p:nvSpPr>
          <p:cNvPr id="8" name="Прямоугольник 7"/>
          <p:cNvSpPr/>
          <p:nvPr/>
        </p:nvSpPr>
        <p:spPr>
          <a:xfrm rot="21213511">
            <a:off x="4049909" y="6314426"/>
            <a:ext cx="2489592" cy="307777"/>
          </a:xfrm>
          <a:prstGeom prst="rect">
            <a:avLst/>
          </a:prstGeom>
          <a:noFill/>
        </p:spPr>
        <p:txBody>
          <a:bodyPr wrap="none" lIns="91440" tIns="45720" rIns="91440" bIns="45720">
            <a:spAutoFit/>
          </a:bodyPr>
          <a:lstStyle/>
          <a:p>
            <a:pPr algn="ctr"/>
            <a:r>
              <a:rPr lang="ru-RU" sz="1400" b="1" cap="none" spc="50" dirty="0" smtClean="0">
                <a:ln w="0"/>
                <a:solidFill>
                  <a:schemeClr val="bg2"/>
                </a:solidFill>
                <a:effectLst>
                  <a:innerShdw blurRad="63500" dist="50800" dir="13500000">
                    <a:srgbClr val="000000">
                      <a:alpha val="50000"/>
                    </a:srgbClr>
                  </a:innerShdw>
                </a:effectLst>
              </a:rPr>
              <a:t>Манчестерский </a:t>
            </a:r>
            <a:r>
              <a:rPr lang="ru-RU" sz="1400" b="1" spc="50" dirty="0" smtClean="0">
                <a:ln w="0"/>
                <a:solidFill>
                  <a:schemeClr val="bg2"/>
                </a:solidFill>
                <a:effectLst>
                  <a:innerShdw blurRad="63500" dist="50800" dir="13500000">
                    <a:srgbClr val="000000">
                      <a:alpha val="50000"/>
                    </a:srgbClr>
                  </a:innerShdw>
                </a:effectLst>
              </a:rPr>
              <a:t>«</a:t>
            </a:r>
            <a:r>
              <a:rPr lang="ru-RU" sz="1400" b="1" cap="none" spc="50" dirty="0" smtClean="0">
                <a:ln w="0"/>
                <a:solidFill>
                  <a:schemeClr val="bg2"/>
                </a:solidFill>
                <a:effectLst>
                  <a:innerShdw blurRad="63500" dist="50800" dir="13500000">
                    <a:srgbClr val="000000">
                      <a:alpha val="50000"/>
                    </a:srgbClr>
                  </a:innerShdw>
                </a:effectLst>
              </a:rPr>
              <a:t>Марк</a:t>
            </a:r>
            <a:r>
              <a:rPr lang="en-US" sz="1400" b="1" cap="none" spc="50" dirty="0" smtClean="0">
                <a:ln w="0"/>
                <a:solidFill>
                  <a:schemeClr val="bg2"/>
                </a:solidFill>
                <a:effectLst>
                  <a:innerShdw blurRad="63500" dist="50800" dir="13500000">
                    <a:srgbClr val="000000">
                      <a:alpha val="50000"/>
                    </a:srgbClr>
                  </a:innerShdw>
                </a:effectLst>
              </a:rPr>
              <a:t> I</a:t>
            </a:r>
            <a:r>
              <a:rPr lang="ru-RU" sz="1400" b="1" cap="none" spc="50" dirty="0" smtClean="0">
                <a:ln w="0"/>
                <a:solidFill>
                  <a:schemeClr val="bg2"/>
                </a:solidFill>
                <a:effectLst>
                  <a:innerShdw blurRad="63500" dist="50800" dir="13500000">
                    <a:srgbClr val="000000">
                      <a:alpha val="50000"/>
                    </a:srgbClr>
                  </a:innerShdw>
                </a:effectLst>
              </a:rPr>
              <a:t>»</a:t>
            </a:r>
            <a:endParaRPr lang="ru-RU" sz="1400" b="1" cap="none" spc="50" dirty="0">
              <a:ln w="0"/>
              <a:solidFill>
                <a:schemeClr val="bg2"/>
              </a:solidFill>
              <a:effectLst>
                <a:innerShdw blurRad="63500" dist="50800" dir="13500000">
                  <a:srgbClr val="000000">
                    <a:alpha val="50000"/>
                  </a:srgbClr>
                </a:innerShdw>
              </a:effectLst>
            </a:endParaRPr>
          </a:p>
        </p:txBody>
      </p:sp>
      <p:sp>
        <p:nvSpPr>
          <p:cNvPr id="9" name="Прямоугольник 8"/>
          <p:cNvSpPr/>
          <p:nvPr/>
        </p:nvSpPr>
        <p:spPr>
          <a:xfrm rot="21227736">
            <a:off x="9344139" y="6362632"/>
            <a:ext cx="657552" cy="338554"/>
          </a:xfrm>
          <a:prstGeom prst="rect">
            <a:avLst/>
          </a:prstGeom>
          <a:noFill/>
        </p:spPr>
        <p:txBody>
          <a:bodyPr wrap="none" lIns="91440" tIns="45720" rIns="91440" bIns="45720">
            <a:spAutoFit/>
          </a:bodyPr>
          <a:lstStyle/>
          <a:p>
            <a:pPr algn="ctr"/>
            <a:r>
              <a:rPr lang="ru-RU" sz="1600" b="1" spc="50" dirty="0" smtClean="0">
                <a:ln w="0"/>
                <a:solidFill>
                  <a:schemeClr val="bg2"/>
                </a:solidFill>
                <a:effectLst>
                  <a:innerShdw blurRad="63500" dist="50800" dir="13500000">
                    <a:srgbClr val="000000">
                      <a:alpha val="50000"/>
                    </a:srgbClr>
                  </a:innerShdw>
                </a:effectLst>
              </a:rPr>
              <a:t>«</a:t>
            </a:r>
            <a:r>
              <a:rPr lang="en-US" sz="1600" b="1" spc="50" dirty="0" smtClean="0">
                <a:ln w="0"/>
                <a:solidFill>
                  <a:schemeClr val="bg2"/>
                </a:solidFill>
                <a:effectLst>
                  <a:innerShdw blurRad="63500" dist="50800" dir="13500000">
                    <a:srgbClr val="000000">
                      <a:alpha val="50000"/>
                    </a:srgbClr>
                  </a:innerShdw>
                </a:effectLst>
              </a:rPr>
              <a:t>Z4</a:t>
            </a:r>
            <a:r>
              <a:rPr lang="ru-RU" sz="1600" b="1" spc="50" dirty="0" smtClean="0">
                <a:ln w="0"/>
                <a:solidFill>
                  <a:schemeClr val="bg2"/>
                </a:solidFill>
                <a:effectLst>
                  <a:innerShdw blurRad="63500" dist="50800" dir="13500000">
                    <a:srgbClr val="000000">
                      <a:alpha val="50000"/>
                    </a:srgbClr>
                  </a:innerShdw>
                </a:effectLst>
              </a:rPr>
              <a:t>»</a:t>
            </a:r>
            <a:endParaRPr lang="ru-RU" sz="16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8162672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4052047" cy="699248"/>
          </a:xfrm>
        </p:spPr>
        <p:txBody>
          <a:bodyPr>
            <a:normAutofit fontScale="90000"/>
          </a:bodyPr>
          <a:lstStyle/>
          <a:p>
            <a:r>
              <a:rPr lang="ru-RU" dirty="0" smtClean="0"/>
              <a:t>Второе поколение</a:t>
            </a:r>
            <a:endParaRPr lang="ru-RU" dirty="0"/>
          </a:p>
        </p:txBody>
      </p:sp>
      <p:sp>
        <p:nvSpPr>
          <p:cNvPr id="3" name="Объект 2"/>
          <p:cNvSpPr>
            <a:spLocks noGrp="1"/>
          </p:cNvSpPr>
          <p:nvPr>
            <p:ph idx="1"/>
          </p:nvPr>
        </p:nvSpPr>
        <p:spPr>
          <a:xfrm>
            <a:off x="0" y="773225"/>
            <a:ext cx="10166581" cy="2687151"/>
          </a:xfrm>
        </p:spPr>
        <p:txBody>
          <a:bodyPr>
            <a:normAutofit lnSpcReduction="10000"/>
          </a:bodyPr>
          <a:lstStyle/>
          <a:p>
            <a:r>
              <a:rPr lang="ru-RU" dirty="0">
                <a:effectLst/>
              </a:rPr>
              <a:t>Настоящая революция в истории аппаратной составляющей</a:t>
            </a:r>
            <a:r>
              <a:rPr lang="en-US" dirty="0">
                <a:effectLst/>
              </a:rPr>
              <a:t>IT</a:t>
            </a:r>
            <a:r>
              <a:rPr lang="ru-RU" dirty="0">
                <a:effectLst/>
              </a:rPr>
              <a:t>- технологий стало изобретение транзистора в 1947 году. (</a:t>
            </a:r>
            <a:r>
              <a:rPr lang="ru-RU" b="1" i="1" dirty="0">
                <a:effectLst/>
              </a:rPr>
              <a:t>Полупроводниковый триод</a:t>
            </a:r>
            <a:r>
              <a:rPr lang="ru-RU" i="1" dirty="0">
                <a:effectLst/>
              </a:rPr>
              <a:t> — радиоэлектронный компонент из полупроводникового материала, обычно с тремя выводами, позволяющий входным сигналом управлять током в электрической цепи</a:t>
            </a:r>
            <a:r>
              <a:rPr lang="ru-RU" dirty="0">
                <a:effectLst/>
              </a:rPr>
              <a:t> прим. автора). Они пришли на смену менее эффективным и громоздким электровакуумным лампам. Вторым поколением компьютеров называют компьютеры на транзисторах, это связанно с революционностью этой технологии на период с 1950-</a:t>
            </a:r>
            <a:r>
              <a:rPr lang="en-US" dirty="0">
                <a:effectLst/>
              </a:rPr>
              <a:t>x</a:t>
            </a:r>
            <a:r>
              <a:rPr lang="ru-RU" dirty="0">
                <a:effectLst/>
              </a:rPr>
              <a:t> по начало 1960-</a:t>
            </a:r>
            <a:r>
              <a:rPr lang="en-US" dirty="0">
                <a:effectLst/>
              </a:rPr>
              <a:t>x</a:t>
            </a:r>
            <a:r>
              <a:rPr lang="ru-RU" dirty="0">
                <a:effectLst/>
              </a:rPr>
              <a:t>, когда основной сегмент рынка захватили именно транзисторные системы. </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88291">
            <a:off x="8446529" y="3696363"/>
            <a:ext cx="3244027" cy="29066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Прямоугольник 4"/>
          <p:cNvSpPr/>
          <p:nvPr/>
        </p:nvSpPr>
        <p:spPr>
          <a:xfrm rot="243229">
            <a:off x="8230516" y="6400817"/>
            <a:ext cx="3343479" cy="338554"/>
          </a:xfrm>
          <a:prstGeom prst="rect">
            <a:avLst/>
          </a:prstGeom>
          <a:noFill/>
        </p:spPr>
        <p:txBody>
          <a:bodyPr wrap="none" lIns="91440" tIns="45720" rIns="91440" bIns="45720">
            <a:spAutoFit/>
          </a:bodyPr>
          <a:lstStyle/>
          <a:p>
            <a:pPr algn="ctr"/>
            <a:r>
              <a:rPr lang="ru-RU" sz="1600" b="1" cap="none" spc="50" dirty="0" smtClean="0">
                <a:ln w="0"/>
                <a:solidFill>
                  <a:schemeClr val="bg2"/>
                </a:solidFill>
                <a:effectLst>
                  <a:innerShdw blurRad="63500" dist="50800" dir="13500000">
                    <a:srgbClr val="000000">
                      <a:alpha val="50000"/>
                    </a:srgbClr>
                  </a:innerShdw>
                </a:effectLst>
              </a:rPr>
              <a:t>Реплика первого транзистора</a:t>
            </a:r>
            <a:endParaRPr lang="ru-RU" sz="16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348667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4061617" cy="546848"/>
          </a:xfrm>
        </p:spPr>
        <p:txBody>
          <a:bodyPr>
            <a:normAutofit fontScale="90000"/>
          </a:bodyPr>
          <a:lstStyle/>
          <a:p>
            <a:r>
              <a:rPr lang="ru-RU" dirty="0" smtClean="0"/>
              <a:t>Третье поколение</a:t>
            </a:r>
            <a:endParaRPr lang="ru-RU" dirty="0"/>
          </a:p>
        </p:txBody>
      </p:sp>
      <p:sp>
        <p:nvSpPr>
          <p:cNvPr id="3" name="Объект 2"/>
          <p:cNvSpPr>
            <a:spLocks noGrp="1"/>
          </p:cNvSpPr>
          <p:nvPr>
            <p:ph idx="1"/>
          </p:nvPr>
        </p:nvSpPr>
        <p:spPr>
          <a:xfrm>
            <a:off x="0" y="674615"/>
            <a:ext cx="10353762" cy="3009880"/>
          </a:xfrm>
        </p:spPr>
        <p:txBody>
          <a:bodyPr/>
          <a:lstStyle/>
          <a:p>
            <a:r>
              <a:rPr lang="ru-RU" dirty="0">
                <a:effectLst/>
              </a:rPr>
              <a:t>Бурный рост рынка компьютеров начался с приходом новой, революционной технологии, которая получила название </a:t>
            </a:r>
            <a:r>
              <a:rPr lang="ru-RU" b="1" i="1" dirty="0">
                <a:effectLst/>
              </a:rPr>
              <a:t>интегральная схема</a:t>
            </a:r>
            <a:r>
              <a:rPr lang="ru-RU" dirty="0">
                <a:effectLst/>
              </a:rPr>
              <a:t>. Сама идея </a:t>
            </a:r>
            <a:r>
              <a:rPr lang="ru-RU" dirty="0" err="1">
                <a:effectLst/>
              </a:rPr>
              <a:t>компановки</a:t>
            </a:r>
            <a:r>
              <a:rPr lang="ru-RU" dirty="0">
                <a:effectLst/>
              </a:rPr>
              <a:t> множества стандартных компонентов на монолитном </a:t>
            </a:r>
            <a:r>
              <a:rPr lang="ru-RU" dirty="0" err="1">
                <a:effectLst/>
              </a:rPr>
              <a:t>кристале</a:t>
            </a:r>
            <a:r>
              <a:rPr lang="ru-RU" dirty="0">
                <a:effectLst/>
              </a:rPr>
              <a:t> полупроводника (кремния, например, прим. автора) в 1952 году предложил британский инженер-радиотехник Джеффри </a:t>
            </a:r>
            <a:r>
              <a:rPr lang="ru-RU" dirty="0" err="1">
                <a:effectLst/>
              </a:rPr>
              <a:t>Даммер</a:t>
            </a:r>
            <a:r>
              <a:rPr lang="ru-RU" dirty="0">
                <a:effectLst/>
              </a:rPr>
              <a:t>. Однако первая патентная заявка была подана лишь спустя год 21 мая 1953 года, это была заявка на первый прототип интегральной схемы, её подал инженер </a:t>
            </a:r>
            <a:r>
              <a:rPr lang="ru-RU" dirty="0" err="1">
                <a:effectLst/>
              </a:rPr>
              <a:t>Харвик</a:t>
            </a:r>
            <a:r>
              <a:rPr lang="ru-RU" dirty="0">
                <a:effectLst/>
              </a:rPr>
              <a:t> Джонсон. Но в те годы реализация данной идеи была невозможна по чисто техническим причинам, то есть из-за недостаточного уровня развития технологии.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2072" y="3766526"/>
            <a:ext cx="3784506" cy="27328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275" y="3684495"/>
            <a:ext cx="1893291" cy="296857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Прямоугольник 5"/>
          <p:cNvSpPr/>
          <p:nvPr/>
        </p:nvSpPr>
        <p:spPr>
          <a:xfrm rot="21214986">
            <a:off x="1111422" y="6499180"/>
            <a:ext cx="1838772" cy="307777"/>
          </a:xfrm>
          <a:prstGeom prst="rect">
            <a:avLst/>
          </a:prstGeom>
          <a:noFill/>
        </p:spPr>
        <p:txBody>
          <a:bodyPr wrap="none" lIns="91440" tIns="45720" rIns="91440" bIns="45720">
            <a:spAutoFit/>
          </a:bodyPr>
          <a:lstStyle/>
          <a:p>
            <a:pPr algn="ctr"/>
            <a:r>
              <a:rPr lang="ru-RU" sz="1400" b="1" spc="50" dirty="0" smtClean="0">
                <a:ln w="0"/>
                <a:solidFill>
                  <a:schemeClr val="bg2"/>
                </a:solidFill>
                <a:effectLst>
                  <a:innerShdw blurRad="63500" dist="50800" dir="13500000">
                    <a:srgbClr val="000000">
                      <a:alpha val="50000"/>
                    </a:srgbClr>
                  </a:innerShdw>
                </a:effectLst>
              </a:rPr>
              <a:t>Джеффри </a:t>
            </a:r>
            <a:r>
              <a:rPr lang="ru-RU" sz="1400" b="1" spc="50" dirty="0" err="1" smtClean="0">
                <a:ln w="0"/>
                <a:solidFill>
                  <a:schemeClr val="bg2"/>
                </a:solidFill>
                <a:effectLst>
                  <a:innerShdw blurRad="63500" dist="50800" dir="13500000">
                    <a:srgbClr val="000000">
                      <a:alpha val="50000"/>
                    </a:srgbClr>
                  </a:innerShdw>
                </a:effectLst>
              </a:rPr>
              <a:t>Даммер</a:t>
            </a:r>
            <a:endParaRPr lang="ru-RU" sz="14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496060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5549758" cy="744071"/>
          </a:xfrm>
        </p:spPr>
        <p:txBody>
          <a:bodyPr/>
          <a:lstStyle/>
          <a:p>
            <a:r>
              <a:rPr lang="ru-RU" dirty="0" smtClean="0"/>
              <a:t>Три микро-революции</a:t>
            </a:r>
            <a:endParaRPr lang="ru-RU" dirty="0"/>
          </a:p>
        </p:txBody>
      </p:sp>
      <p:sp>
        <p:nvSpPr>
          <p:cNvPr id="3" name="Объект 2"/>
          <p:cNvSpPr>
            <a:spLocks noGrp="1"/>
          </p:cNvSpPr>
          <p:nvPr>
            <p:ph idx="1"/>
          </p:nvPr>
        </p:nvSpPr>
        <p:spPr>
          <a:xfrm>
            <a:off x="0" y="663389"/>
            <a:ext cx="10353762" cy="5381044"/>
          </a:xfrm>
        </p:spPr>
        <p:txBody>
          <a:bodyPr>
            <a:noAutofit/>
          </a:bodyPr>
          <a:lstStyle/>
          <a:p>
            <a:pPr marL="36900" indent="0">
              <a:buNone/>
            </a:pPr>
            <a:r>
              <a:rPr lang="ru-RU" dirty="0">
                <a:effectLst/>
              </a:rPr>
              <a:t>В конце 1958 года, а также первой половине 1959 года в полупроводниковой промышленности случается сразу три микро-революции, которые дали толчок к беспрепятственному созданию интегральной схемы и приходу третьего поколения компьютерных систем. </a:t>
            </a:r>
          </a:p>
          <a:p>
            <a:r>
              <a:rPr lang="ru-RU" b="1" dirty="0">
                <a:effectLst/>
              </a:rPr>
              <a:t>Первой революцией</a:t>
            </a:r>
            <a:r>
              <a:rPr lang="ru-RU" dirty="0">
                <a:effectLst/>
              </a:rPr>
              <a:t> был патент базового принципа интегральной схемы и создание первых серийных (хоть и несовершенных прим. автора) прототипов инженером компании </a:t>
            </a:r>
            <a:r>
              <a:rPr lang="en-US" dirty="0">
                <a:effectLst/>
              </a:rPr>
              <a:t>Texas Instruments</a:t>
            </a:r>
            <a:r>
              <a:rPr lang="ru-RU" dirty="0">
                <a:effectLst/>
              </a:rPr>
              <a:t> Джеком </a:t>
            </a:r>
            <a:r>
              <a:rPr lang="ru-RU" dirty="0" err="1">
                <a:effectLst/>
              </a:rPr>
              <a:t>Килби</a:t>
            </a:r>
            <a:r>
              <a:rPr lang="ru-RU" dirty="0">
                <a:effectLst/>
              </a:rPr>
              <a:t> (В 2000 году он получит Нобелевскую премию по физике за изобретение ИС, что является предметом спора многих специалистов прим. автора).</a:t>
            </a:r>
          </a:p>
          <a:p>
            <a:r>
              <a:rPr lang="ru-RU" b="1" dirty="0">
                <a:effectLst/>
              </a:rPr>
              <a:t>Второй революцией </a:t>
            </a:r>
            <a:r>
              <a:rPr lang="ru-RU" dirty="0">
                <a:effectLst/>
              </a:rPr>
              <a:t>было изобретение способа электрической изоляции компонентов, сформированных на кристалле полупроводника </a:t>
            </a:r>
            <a:r>
              <a:rPr lang="en-US" dirty="0">
                <a:effectLst/>
              </a:rPr>
              <a:t>p</a:t>
            </a:r>
            <a:r>
              <a:rPr lang="ru-RU" dirty="0">
                <a:effectLst/>
              </a:rPr>
              <a:t>-</a:t>
            </a:r>
            <a:r>
              <a:rPr lang="en-US" dirty="0">
                <a:effectLst/>
              </a:rPr>
              <a:t>n</a:t>
            </a:r>
            <a:r>
              <a:rPr lang="ru-RU" dirty="0">
                <a:effectLst/>
              </a:rPr>
              <a:t>-переходом. Этот способ был разработан Куртом </a:t>
            </a:r>
            <a:r>
              <a:rPr lang="ru-RU" dirty="0" err="1">
                <a:effectLst/>
              </a:rPr>
              <a:t>Леговецем</a:t>
            </a:r>
            <a:r>
              <a:rPr lang="ru-RU" dirty="0">
                <a:effectLst/>
              </a:rPr>
              <a:t> (в некоторых источниках </a:t>
            </a:r>
            <a:r>
              <a:rPr lang="ru-RU" dirty="0" err="1">
                <a:effectLst/>
              </a:rPr>
              <a:t>Леговек</a:t>
            </a:r>
            <a:r>
              <a:rPr lang="ru-RU" dirty="0">
                <a:effectLst/>
              </a:rPr>
              <a:t> прим. автора) из </a:t>
            </a:r>
            <a:r>
              <a:rPr lang="en-US" dirty="0" smtClean="0">
                <a:effectLst/>
              </a:rPr>
              <a:t>Sprague</a:t>
            </a:r>
            <a:r>
              <a:rPr lang="ru-RU" dirty="0" smtClean="0">
                <a:effectLst/>
              </a:rPr>
              <a:t> </a:t>
            </a:r>
            <a:r>
              <a:rPr lang="en-US" dirty="0" smtClean="0">
                <a:effectLst/>
              </a:rPr>
              <a:t>Electric</a:t>
            </a:r>
            <a:r>
              <a:rPr lang="ru-RU" dirty="0" smtClean="0">
                <a:effectLst/>
              </a:rPr>
              <a:t> </a:t>
            </a:r>
            <a:r>
              <a:rPr lang="en-US" dirty="0" smtClean="0">
                <a:effectLst/>
              </a:rPr>
              <a:t>Company</a:t>
            </a:r>
            <a:r>
              <a:rPr lang="ru-RU" dirty="0" smtClean="0">
                <a:effectLst/>
              </a:rPr>
              <a:t>.</a:t>
            </a:r>
          </a:p>
          <a:p>
            <a:r>
              <a:rPr lang="ru-RU" b="1" dirty="0">
                <a:effectLst/>
              </a:rPr>
              <a:t>Третьей революцией </a:t>
            </a:r>
            <a:r>
              <a:rPr lang="ru-RU" dirty="0">
                <a:effectLst/>
              </a:rPr>
              <a:t>стала так называемая металлизация алюминием, метод, который позволил объединить компоненты ИС. Автор метода Роберт </a:t>
            </a:r>
            <a:r>
              <a:rPr lang="ru-RU" dirty="0" err="1">
                <a:effectLst/>
              </a:rPr>
              <a:t>Нойс</a:t>
            </a:r>
            <a:r>
              <a:rPr lang="ru-RU" dirty="0">
                <a:effectLst/>
              </a:rPr>
              <a:t> из </a:t>
            </a:r>
            <a:r>
              <a:rPr lang="en-US" dirty="0" err="1">
                <a:effectLst/>
              </a:rPr>
              <a:t>FairchildSemiconductor</a:t>
            </a:r>
            <a:r>
              <a:rPr lang="ru-RU" dirty="0">
                <a:effectLst/>
              </a:rPr>
              <a:t>.</a:t>
            </a:r>
          </a:p>
          <a:p>
            <a:pPr marL="36900" indent="0">
              <a:buNone/>
            </a:pPr>
            <a:endParaRPr lang="ru-RU" sz="2800" dirty="0">
              <a:effectLst/>
            </a:endParaRPr>
          </a:p>
          <a:p>
            <a:endParaRPr lang="ru-RU" dirty="0"/>
          </a:p>
        </p:txBody>
      </p:sp>
    </p:spTree>
    <p:extLst>
      <p:ext uri="{BB962C8B-B14F-4D97-AF65-F5344CB8AC3E}">
        <p14:creationId xmlns:p14="http://schemas.microsoft.com/office/powerpoint/2010/main" val="1390498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2657">
            <a:off x="206068" y="2837992"/>
            <a:ext cx="2946400" cy="3784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Заголовок 1"/>
          <p:cNvSpPr>
            <a:spLocks noGrp="1"/>
          </p:cNvSpPr>
          <p:nvPr>
            <p:ph type="title"/>
          </p:nvPr>
        </p:nvSpPr>
        <p:spPr>
          <a:xfrm>
            <a:off x="0" y="0"/>
            <a:ext cx="4832581" cy="591671"/>
          </a:xfrm>
        </p:spPr>
        <p:txBody>
          <a:bodyPr>
            <a:normAutofit fontScale="90000"/>
          </a:bodyPr>
          <a:lstStyle/>
          <a:p>
            <a:r>
              <a:rPr lang="ru-RU" dirty="0" smtClean="0"/>
              <a:t>Четвертое поколение</a:t>
            </a:r>
            <a:endParaRPr lang="ru-RU" dirty="0"/>
          </a:p>
        </p:txBody>
      </p:sp>
      <p:sp>
        <p:nvSpPr>
          <p:cNvPr id="3" name="Объект 2"/>
          <p:cNvSpPr>
            <a:spLocks noGrp="1"/>
          </p:cNvSpPr>
          <p:nvPr>
            <p:ph idx="1"/>
          </p:nvPr>
        </p:nvSpPr>
        <p:spPr>
          <a:xfrm>
            <a:off x="0" y="728402"/>
            <a:ext cx="10353762" cy="2256845"/>
          </a:xfrm>
        </p:spPr>
        <p:txBody>
          <a:bodyPr>
            <a:normAutofit lnSpcReduction="10000"/>
          </a:bodyPr>
          <a:lstStyle/>
          <a:p>
            <a:pPr marL="36900" indent="0">
              <a:buNone/>
            </a:pPr>
            <a:r>
              <a:rPr lang="ru-RU" dirty="0">
                <a:effectLst/>
              </a:rPr>
              <a:t>Идея, разработка которой в дальнейшем приведет к компьютерам в современном понимании принадлежит </a:t>
            </a:r>
            <a:r>
              <a:rPr lang="ru-RU" dirty="0" err="1">
                <a:effectLst/>
              </a:rPr>
              <a:t>Маршиану</a:t>
            </a:r>
            <a:r>
              <a:rPr lang="ru-RU" dirty="0">
                <a:effectLst/>
              </a:rPr>
              <a:t> Эдварду “</a:t>
            </a:r>
            <a:r>
              <a:rPr lang="ru-RU" dirty="0" err="1">
                <a:effectLst/>
              </a:rPr>
              <a:t>Тэду</a:t>
            </a:r>
            <a:r>
              <a:rPr lang="ru-RU" dirty="0">
                <a:effectLst/>
              </a:rPr>
              <a:t>” </a:t>
            </a:r>
            <a:r>
              <a:rPr lang="ru-RU" dirty="0" err="1">
                <a:effectLst/>
              </a:rPr>
              <a:t>Хоффу</a:t>
            </a:r>
            <a:r>
              <a:rPr lang="ru-RU" dirty="0">
                <a:effectLst/>
              </a:rPr>
              <a:t> инженеру компании </a:t>
            </a:r>
            <a:r>
              <a:rPr lang="en-US" dirty="0">
                <a:effectLst/>
              </a:rPr>
              <a:t>Intel</a:t>
            </a:r>
            <a:r>
              <a:rPr lang="ru-RU" dirty="0">
                <a:effectLst/>
              </a:rPr>
              <a:t>. В 1969 году </a:t>
            </a:r>
            <a:r>
              <a:rPr lang="ru-RU" dirty="0" err="1">
                <a:effectLst/>
              </a:rPr>
              <a:t>Хофф</a:t>
            </a:r>
            <a:r>
              <a:rPr lang="ru-RU" dirty="0">
                <a:effectLst/>
              </a:rPr>
              <a:t> предлагает создать центральный процессор на одном кристалле. То есть вместо множества интегральных микросхем создать одну главную интегральную микросхему, которая должна будет выполнять все арифметические, логические операции и операции управления, записанные в машинном коде. Такое устройство получило название — </a:t>
            </a:r>
            <a:r>
              <a:rPr lang="ru-RU" b="1" i="1" dirty="0">
                <a:effectLst/>
              </a:rPr>
              <a:t>микропроцессор</a:t>
            </a:r>
            <a:r>
              <a:rPr lang="ru-RU" dirty="0">
                <a:effectLst/>
              </a:rPr>
              <a:t>.</a:t>
            </a:r>
          </a:p>
          <a:p>
            <a:endParaRPr lang="ru-RU" dirty="0"/>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5130" y="2985247"/>
            <a:ext cx="3992463" cy="30431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Прямоугольник 4"/>
          <p:cNvSpPr/>
          <p:nvPr/>
        </p:nvSpPr>
        <p:spPr>
          <a:xfrm rot="21243004">
            <a:off x="6919833" y="5859114"/>
            <a:ext cx="1364476" cy="338554"/>
          </a:xfrm>
          <a:prstGeom prst="rect">
            <a:avLst/>
          </a:prstGeom>
          <a:noFill/>
        </p:spPr>
        <p:txBody>
          <a:bodyPr wrap="none" lIns="91440" tIns="45720" rIns="91440" bIns="45720">
            <a:spAutoFit/>
          </a:bodyPr>
          <a:lstStyle/>
          <a:p>
            <a:pPr algn="ctr"/>
            <a:r>
              <a:rPr lang="ru-RU" sz="1600" b="1" spc="50" dirty="0" smtClean="0">
                <a:ln w="0"/>
                <a:solidFill>
                  <a:schemeClr val="bg2"/>
                </a:solidFill>
                <a:effectLst>
                  <a:innerShdw blurRad="63500" dist="50800" dir="13500000">
                    <a:srgbClr val="000000">
                      <a:alpha val="50000"/>
                    </a:srgbClr>
                  </a:innerShdw>
                </a:effectLst>
              </a:rPr>
              <a:t>«</a:t>
            </a:r>
            <a:r>
              <a:rPr lang="en-US" sz="1600" b="1" spc="50" dirty="0" smtClean="0">
                <a:ln w="0"/>
                <a:solidFill>
                  <a:schemeClr val="bg2"/>
                </a:solidFill>
                <a:effectLst>
                  <a:innerShdw blurRad="63500" dist="50800" dir="13500000">
                    <a:srgbClr val="000000">
                      <a:alpha val="50000"/>
                    </a:srgbClr>
                  </a:innerShdw>
                </a:effectLst>
              </a:rPr>
              <a:t>Intel 4004</a:t>
            </a:r>
            <a:r>
              <a:rPr lang="ru-RU" sz="1600" b="1" spc="50" dirty="0" smtClean="0">
                <a:ln w="0"/>
                <a:solidFill>
                  <a:schemeClr val="bg2"/>
                </a:solidFill>
                <a:effectLst>
                  <a:innerShdw blurRad="63500" dist="50800" dir="13500000">
                    <a:srgbClr val="000000">
                      <a:alpha val="50000"/>
                    </a:srgbClr>
                  </a:innerShdw>
                </a:effectLst>
              </a:rPr>
              <a:t>»</a:t>
            </a:r>
            <a:endParaRPr lang="ru-RU" sz="1600" b="1" cap="none" spc="50" dirty="0">
              <a:ln w="0"/>
              <a:solidFill>
                <a:schemeClr val="bg2"/>
              </a:solidFill>
              <a:effectLst>
                <a:innerShdw blurRad="63500" dist="50800" dir="13500000">
                  <a:srgbClr val="000000">
                    <a:alpha val="50000"/>
                  </a:srgbClr>
                </a:innerShdw>
              </a:effectLst>
            </a:endParaRPr>
          </a:p>
        </p:txBody>
      </p:sp>
      <p:sp>
        <p:nvSpPr>
          <p:cNvPr id="7" name="Прямоугольник 6"/>
          <p:cNvSpPr/>
          <p:nvPr/>
        </p:nvSpPr>
        <p:spPr>
          <a:xfrm>
            <a:off x="373301" y="6439611"/>
            <a:ext cx="2611933" cy="338554"/>
          </a:xfrm>
          <a:prstGeom prst="rect">
            <a:avLst/>
          </a:prstGeom>
          <a:noFill/>
        </p:spPr>
        <p:txBody>
          <a:bodyPr wrap="none" lIns="91440" tIns="45720" rIns="91440" bIns="45720">
            <a:spAutoFit/>
          </a:bodyPr>
          <a:lstStyle/>
          <a:p>
            <a:pPr algn="ctr"/>
            <a:r>
              <a:rPr lang="ru-RU" sz="1600" b="1" spc="50" dirty="0" err="1" smtClean="0">
                <a:ln w="0"/>
                <a:solidFill>
                  <a:schemeClr val="bg2"/>
                </a:solidFill>
                <a:effectLst>
                  <a:innerShdw blurRad="63500" dist="50800" dir="13500000">
                    <a:srgbClr val="000000">
                      <a:alpha val="50000"/>
                    </a:srgbClr>
                  </a:innerShdw>
                </a:effectLst>
              </a:rPr>
              <a:t>Маршиан</a:t>
            </a:r>
            <a:r>
              <a:rPr lang="ru-RU" sz="1600" b="1" spc="50" dirty="0" smtClean="0">
                <a:ln w="0"/>
                <a:solidFill>
                  <a:schemeClr val="bg2"/>
                </a:solidFill>
                <a:effectLst>
                  <a:innerShdw blurRad="63500" dist="50800" dir="13500000">
                    <a:srgbClr val="000000">
                      <a:alpha val="50000"/>
                    </a:srgbClr>
                  </a:innerShdw>
                </a:effectLst>
              </a:rPr>
              <a:t> Эдвард </a:t>
            </a:r>
            <a:r>
              <a:rPr lang="ru-RU" sz="1600" b="1" spc="50" dirty="0" err="1" smtClean="0">
                <a:ln w="0"/>
                <a:solidFill>
                  <a:schemeClr val="bg2"/>
                </a:solidFill>
                <a:effectLst>
                  <a:innerShdw blurRad="63500" dist="50800" dir="13500000">
                    <a:srgbClr val="000000">
                      <a:alpha val="50000"/>
                    </a:srgbClr>
                  </a:innerShdw>
                </a:effectLst>
              </a:rPr>
              <a:t>Хофф</a:t>
            </a:r>
            <a:endParaRPr lang="ru-RU" sz="16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961725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08111" cy="555812"/>
          </a:xfrm>
        </p:spPr>
        <p:txBody>
          <a:bodyPr>
            <a:normAutofit fontScale="90000"/>
          </a:bodyPr>
          <a:lstStyle/>
          <a:p>
            <a:r>
              <a:rPr lang="ru-RU" dirty="0" smtClean="0"/>
              <a:t>Первый массовый ПК компании </a:t>
            </a:r>
            <a:r>
              <a:rPr lang="en-US" dirty="0" smtClean="0"/>
              <a:t>Apple</a:t>
            </a:r>
            <a:endParaRPr lang="ru-RU" dirty="0"/>
          </a:p>
        </p:txBody>
      </p:sp>
      <p:sp>
        <p:nvSpPr>
          <p:cNvPr id="3" name="Объект 2"/>
          <p:cNvSpPr>
            <a:spLocks noGrp="1"/>
          </p:cNvSpPr>
          <p:nvPr>
            <p:ph idx="1"/>
          </p:nvPr>
        </p:nvSpPr>
        <p:spPr>
          <a:xfrm>
            <a:off x="0" y="997343"/>
            <a:ext cx="9754205" cy="1082469"/>
          </a:xfrm>
        </p:spPr>
        <p:txBody>
          <a:bodyPr/>
          <a:lstStyle/>
          <a:p>
            <a:pPr marL="36900" indent="0">
              <a:buNone/>
            </a:pPr>
            <a:r>
              <a:rPr lang="ru-RU" dirty="0">
                <a:effectLst/>
              </a:rPr>
              <a:t>Первый массовый домашний компьютер был разработан Стивом Возняком — одним из </a:t>
            </a:r>
            <a:r>
              <a:rPr lang="ru-RU" dirty="0" err="1">
                <a:effectLst/>
              </a:rPr>
              <a:t>сооснователей</a:t>
            </a:r>
            <a:r>
              <a:rPr lang="ru-RU" dirty="0">
                <a:effectLst/>
              </a:rPr>
              <a:t> компании </a:t>
            </a:r>
            <a:r>
              <a:rPr lang="ru-RU" dirty="0" err="1">
                <a:effectLst/>
              </a:rPr>
              <a:t>Apple</a:t>
            </a:r>
            <a:r>
              <a:rPr lang="ru-RU" dirty="0">
                <a:effectLst/>
              </a:rPr>
              <a:t> </a:t>
            </a:r>
            <a:r>
              <a:rPr lang="ru-RU" dirty="0" err="1">
                <a:effectLst/>
              </a:rPr>
              <a:t>Computer</a:t>
            </a:r>
            <a:r>
              <a:rPr lang="ru-RU" dirty="0">
                <a:effectLst/>
              </a:rPr>
              <a:t>. Позже Стив Возняк разработал первый массовый персональный компьютер.</a:t>
            </a:r>
          </a:p>
          <a:p>
            <a:pPr marL="36900" indent="0">
              <a:buNone/>
            </a:pP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7250" y="2243437"/>
            <a:ext cx="4480694" cy="3576918"/>
          </a:xfrm>
          <a:prstGeom prst="rect">
            <a:avLst/>
          </a:prstGeom>
        </p:spPr>
      </p:pic>
      <p:pic>
        <p:nvPicPr>
          <p:cNvPr id="5" name="Рисунок 4"/>
          <p:cNvPicPr>
            <a:picLocks noChangeAspect="1"/>
          </p:cNvPicPr>
          <p:nvPr/>
        </p:nvPicPr>
        <p:blipFill>
          <a:blip r:embed="rId4">
            <a:extLst>
              <a:ext uri="{BEBA8EAE-BF5A-486C-A8C5-ECC9F3942E4B}">
                <a14:imgProps xmlns:a14="http://schemas.microsoft.com/office/drawing/2010/main">
                  <a14:imgLayer r:embed="rId5">
                    <a14:imgEffect>
                      <a14:backgroundRemoval t="30243" b="89625" l="2687" r="90000"/>
                    </a14:imgEffect>
                  </a14:imgLayer>
                </a14:imgProps>
              </a:ext>
              <a:ext uri="{28A0092B-C50C-407E-A947-70E740481C1C}">
                <a14:useLocalDpi xmlns:a14="http://schemas.microsoft.com/office/drawing/2010/main" val="0"/>
              </a:ext>
            </a:extLst>
          </a:blip>
          <a:stretch>
            <a:fillRect/>
          </a:stretch>
        </p:blipFill>
        <p:spPr>
          <a:xfrm>
            <a:off x="2905125" y="1271587"/>
            <a:ext cx="6381750" cy="4314825"/>
          </a:xfrm>
          <a:prstGeom prst="rect">
            <a:avLst/>
          </a:prstGeom>
        </p:spPr>
      </p:pic>
      <p:pic>
        <p:nvPicPr>
          <p:cNvPr id="6" name="Рисунок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9772" y="2521343"/>
            <a:ext cx="5587478" cy="377780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Прямоугольник 6"/>
          <p:cNvSpPr/>
          <p:nvPr/>
        </p:nvSpPr>
        <p:spPr>
          <a:xfrm rot="21239650">
            <a:off x="1919750" y="6129868"/>
            <a:ext cx="2947730" cy="338554"/>
          </a:xfrm>
          <a:prstGeom prst="rect">
            <a:avLst/>
          </a:prstGeom>
          <a:noFill/>
        </p:spPr>
        <p:txBody>
          <a:bodyPr wrap="none" lIns="91440" tIns="45720" rIns="91440" bIns="45720">
            <a:spAutoFit/>
          </a:bodyPr>
          <a:lstStyle/>
          <a:p>
            <a:pPr algn="ctr"/>
            <a:r>
              <a:rPr lang="ru-RU" sz="1600" b="1" spc="50" dirty="0" smtClean="0">
                <a:ln w="0"/>
                <a:solidFill>
                  <a:schemeClr val="bg2"/>
                </a:solidFill>
                <a:effectLst>
                  <a:innerShdw blurRad="63500" dist="50800" dir="13500000">
                    <a:srgbClr val="000000">
                      <a:alpha val="50000"/>
                    </a:srgbClr>
                  </a:innerShdw>
                </a:effectLst>
              </a:rPr>
              <a:t>Стив Джобс и Стив Возняк</a:t>
            </a:r>
            <a:endParaRPr lang="ru-RU" sz="16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295200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3657600" cy="726217"/>
          </a:xfrm>
        </p:spPr>
        <p:txBody>
          <a:bodyPr/>
          <a:lstStyle/>
          <a:p>
            <a:r>
              <a:rPr lang="ru-RU" dirty="0" smtClean="0"/>
              <a:t>Сеть интернет</a:t>
            </a:r>
            <a:endParaRPr lang="ru-RU" dirty="0"/>
          </a:p>
        </p:txBody>
      </p:sp>
      <p:sp>
        <p:nvSpPr>
          <p:cNvPr id="3" name="Объект 2"/>
          <p:cNvSpPr>
            <a:spLocks noGrp="1"/>
          </p:cNvSpPr>
          <p:nvPr>
            <p:ph idx="1"/>
          </p:nvPr>
        </p:nvSpPr>
        <p:spPr>
          <a:xfrm>
            <a:off x="-1" y="970450"/>
            <a:ext cx="10634133" cy="1992883"/>
          </a:xfrm>
        </p:spPr>
        <p:txBody>
          <a:bodyPr>
            <a:normAutofit fontScale="85000" lnSpcReduction="20000"/>
          </a:bodyPr>
          <a:lstStyle/>
          <a:p>
            <a:pPr marL="36900" indent="0">
              <a:buNone/>
            </a:pPr>
            <a:r>
              <a:rPr lang="ru-RU" sz="2800" dirty="0">
                <a:effectLst/>
              </a:rPr>
              <a:t>В наши дни Сеть Интернет (от англ. </a:t>
            </a:r>
            <a:r>
              <a:rPr lang="ru-RU" sz="2800" i="1" dirty="0" err="1" smtClean="0">
                <a:effectLst/>
              </a:rPr>
              <a:t>Internet</a:t>
            </a:r>
            <a:r>
              <a:rPr lang="ru-RU" sz="2800" i="1" dirty="0" smtClean="0">
                <a:effectLst/>
              </a:rPr>
              <a:t> </a:t>
            </a:r>
            <a:r>
              <a:rPr lang="ru-RU" sz="2800" dirty="0" smtClean="0">
                <a:effectLst/>
              </a:rPr>
              <a:t>прим</a:t>
            </a:r>
            <a:r>
              <a:rPr lang="ru-RU" sz="2800" dirty="0">
                <a:effectLst/>
              </a:rPr>
              <a:t>. автора) стала неотъемлемым инструментом для поиска, хранения, передачи и других операций над информационным потоком. Для многих само понятие интернета стало синонимом практически неисчерпаемого источника информации разной степени достоверности. Но, как и с аппаратной частью </a:t>
            </a:r>
            <a:r>
              <a:rPr lang="en-US" sz="2800" dirty="0">
                <a:effectLst/>
              </a:rPr>
              <a:t>IT</a:t>
            </a:r>
            <a:r>
              <a:rPr lang="ru-RU" sz="2800" dirty="0">
                <a:effectLst/>
              </a:rPr>
              <a:t> технологий всё начиналось несколько иначе.</a:t>
            </a:r>
          </a:p>
          <a:p>
            <a:endParaRPr lang="ru-RU" sz="1900" dirty="0"/>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7433" y="2963333"/>
            <a:ext cx="2463800" cy="3454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Прямоугольник 4"/>
          <p:cNvSpPr/>
          <p:nvPr/>
        </p:nvSpPr>
        <p:spPr>
          <a:xfrm rot="21223936">
            <a:off x="7971543" y="6279234"/>
            <a:ext cx="2726644" cy="276999"/>
          </a:xfrm>
          <a:prstGeom prst="rect">
            <a:avLst/>
          </a:prstGeom>
          <a:noFill/>
        </p:spPr>
        <p:txBody>
          <a:bodyPr wrap="none" lIns="91440" tIns="45720" rIns="91440" bIns="45720">
            <a:spAutoFit/>
          </a:bodyPr>
          <a:lstStyle/>
          <a:p>
            <a:pPr algn="ctr"/>
            <a:r>
              <a:rPr lang="ru-RU" sz="1200" b="1" dirty="0">
                <a:solidFill>
                  <a:schemeClr val="bg2"/>
                </a:solidFill>
              </a:rPr>
              <a:t>Джозеф Карл Робнетт Ликлайдер </a:t>
            </a:r>
            <a:endParaRPr lang="ru-RU" sz="1200" b="1" cap="none" spc="50" dirty="0">
              <a:ln w="0"/>
              <a:solidFill>
                <a:schemeClr val="bg2"/>
              </a:solidFill>
              <a:effectLst>
                <a:innerShdw blurRad="63500" dist="50800" dir="13500000">
                  <a:srgbClr val="000000">
                    <a:alpha val="50000"/>
                  </a:srgbClr>
                </a:innerShdw>
              </a:effectLst>
            </a:endParaRPr>
          </a:p>
        </p:txBody>
      </p:sp>
      <p:pic>
        <p:nvPicPr>
          <p:cNvPr id="6" name="Рисунок 5">
            <a:hlinkClick r:id="rId5"/>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75652" y="3427506"/>
            <a:ext cx="2990227" cy="299022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Прямоугольник 6"/>
          <p:cNvSpPr/>
          <p:nvPr/>
        </p:nvSpPr>
        <p:spPr>
          <a:xfrm rot="21244612">
            <a:off x="2415568" y="6263844"/>
            <a:ext cx="1766894" cy="307777"/>
          </a:xfrm>
          <a:prstGeom prst="rect">
            <a:avLst/>
          </a:prstGeom>
          <a:noFill/>
        </p:spPr>
        <p:txBody>
          <a:bodyPr wrap="none" lIns="91440" tIns="45720" rIns="91440" bIns="45720">
            <a:spAutoFit/>
          </a:bodyPr>
          <a:lstStyle/>
          <a:p>
            <a:pPr algn="ctr"/>
            <a:r>
              <a:rPr lang="ru-RU" sz="1400" b="1" spc="50" dirty="0" smtClean="0">
                <a:ln w="0"/>
                <a:solidFill>
                  <a:schemeClr val="bg2"/>
                </a:solidFill>
                <a:effectLst>
                  <a:innerShdw blurRad="63500" dist="50800" dir="13500000">
                    <a:srgbClr val="000000">
                      <a:alpha val="50000"/>
                    </a:srgbClr>
                  </a:innerShdw>
                </a:effectLst>
              </a:rPr>
              <a:t>Карта Интернета</a:t>
            </a:r>
            <a:endParaRPr lang="ru-RU" sz="1400" b="1"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1521979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4608464" cy="779929"/>
          </a:xfrm>
        </p:spPr>
        <p:txBody>
          <a:bodyPr/>
          <a:lstStyle/>
          <a:p>
            <a:r>
              <a:rPr lang="ru-RU" dirty="0" smtClean="0"/>
              <a:t>Интернет сегодня</a:t>
            </a:r>
            <a:endParaRPr lang="ru-RU" dirty="0"/>
          </a:p>
        </p:txBody>
      </p:sp>
      <p:sp>
        <p:nvSpPr>
          <p:cNvPr id="3" name="Объект 2"/>
          <p:cNvSpPr>
            <a:spLocks noGrp="1"/>
          </p:cNvSpPr>
          <p:nvPr>
            <p:ph idx="1"/>
          </p:nvPr>
        </p:nvSpPr>
        <p:spPr>
          <a:xfrm>
            <a:off x="842774" y="924581"/>
            <a:ext cx="10353762" cy="4058751"/>
          </a:xfrm>
        </p:spPr>
        <p:txBody>
          <a:bodyPr/>
          <a:lstStyle/>
          <a:p>
            <a:r>
              <a:rPr lang="ru-RU" dirty="0" smtClean="0">
                <a:effectLst/>
              </a:rPr>
              <a:t>За </a:t>
            </a:r>
            <a:r>
              <a:rPr lang="ru-RU" dirty="0">
                <a:effectLst/>
              </a:rPr>
              <a:t>пять лет своего существования Сеть интернет достигла аудитории свыше 50 миллионов пользователей, для сравнения радио понадобилось 38 лет, чтобы добиться схожих цифр, а телевидению 13. По данным на 30 июня 2012 года число активных пользователей интернета составило более чем 2,4 миллиарда человек, что является более чем одной третью населения земли. </a:t>
            </a:r>
          </a:p>
          <a:p>
            <a:endParaRPr lang="ru-RU" dirty="0"/>
          </a:p>
        </p:txBody>
      </p:sp>
      <p:graphicFrame>
        <p:nvGraphicFramePr>
          <p:cNvPr id="4" name="Диаграмма 3"/>
          <p:cNvGraphicFramePr>
            <a:graphicFrameLocks/>
          </p:cNvGraphicFramePr>
          <p:nvPr>
            <p:extLst>
              <p:ext uri="{D42A27DB-BD31-4B8C-83A1-F6EECF244321}">
                <p14:modId xmlns:p14="http://schemas.microsoft.com/office/powerpoint/2010/main" val="539596941"/>
              </p:ext>
            </p:extLst>
          </p:nvPr>
        </p:nvGraphicFramePr>
        <p:xfrm>
          <a:off x="0" y="2793442"/>
          <a:ext cx="8289890" cy="40645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1696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Диаграмма 8"/>
          <p:cNvGraphicFramePr>
            <a:graphicFrameLocks/>
          </p:cNvGraphicFramePr>
          <p:nvPr>
            <p:extLst>
              <p:ext uri="{D42A27DB-BD31-4B8C-83A1-F6EECF244321}">
                <p14:modId xmlns:p14="http://schemas.microsoft.com/office/powerpoint/2010/main" val="3189405479"/>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25923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3977800" cy="651029"/>
          </a:xfrm>
        </p:spPr>
        <p:txBody>
          <a:bodyPr>
            <a:normAutofit fontScale="90000"/>
          </a:bodyPr>
          <a:lstStyle/>
          <a:p>
            <a:r>
              <a:rPr lang="ru-RU" dirty="0" smtClean="0"/>
              <a:t>Социальные сети</a:t>
            </a:r>
            <a:endParaRPr lang="ru-RU" dirty="0"/>
          </a:p>
        </p:txBody>
      </p:sp>
      <p:sp>
        <p:nvSpPr>
          <p:cNvPr id="3" name="Объект 2"/>
          <p:cNvSpPr>
            <a:spLocks noGrp="1"/>
          </p:cNvSpPr>
          <p:nvPr>
            <p:ph idx="1"/>
          </p:nvPr>
        </p:nvSpPr>
        <p:spPr/>
        <p:txBody>
          <a:bodyPr>
            <a:normAutofit/>
          </a:bodyPr>
          <a:lstStyle/>
          <a:p>
            <a:pPr marL="36900" indent="0">
              <a:buNone/>
            </a:pPr>
            <a:r>
              <a:rPr lang="ru-RU" sz="2400" b="1" dirty="0">
                <a:effectLst/>
              </a:rPr>
              <a:t>Социальная сеть</a:t>
            </a:r>
            <a:r>
              <a:rPr lang="ru-RU" sz="2400" dirty="0">
                <a:effectLst/>
              </a:rPr>
              <a:t> — платформа, онлайн-сервис или веб-сайт, предназначенные для построения, отражения и организации социальных взаимоотношений, визуализацией которых являются социальные графы</a:t>
            </a:r>
            <a:r>
              <a:rPr lang="ru-RU" sz="2400" dirty="0" smtClean="0">
                <a:effectLst/>
              </a:rPr>
              <a:t>.</a:t>
            </a:r>
          </a:p>
          <a:p>
            <a:pPr marL="36900" indent="0">
              <a:buNone/>
            </a:pPr>
            <a:r>
              <a:rPr lang="ru-RU" sz="2400" dirty="0">
                <a:effectLst/>
              </a:rPr>
              <a:t>Популярность в Интернете социальные сети начали завоёвывать в 1995 году, с появлением американского портала Classmates.com. Проект оказался весьма успешным, что в следующие несколько лет спровоцировало появление не одного десятка аналогичных сервисов. Но официальным началом бума социальных сетей принято считать 2003—2004 года, когда были запущены LinkedIn, MySpace </a:t>
            </a:r>
            <a:r>
              <a:rPr lang="ru-RU" sz="2400" dirty="0" smtClean="0">
                <a:effectLst/>
              </a:rPr>
              <a:t>и Facebook</a:t>
            </a:r>
            <a:r>
              <a:rPr lang="ru-RU" sz="2400" dirty="0">
                <a:effectLst/>
              </a:rPr>
              <a:t>.</a:t>
            </a:r>
            <a:endParaRPr lang="ru-RU" sz="2400" dirty="0"/>
          </a:p>
        </p:txBody>
      </p:sp>
    </p:spTree>
    <p:extLst>
      <p:ext uri="{BB962C8B-B14F-4D97-AF65-F5344CB8AC3E}">
        <p14:creationId xmlns:p14="http://schemas.microsoft.com/office/powerpoint/2010/main" val="268003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0353762" cy="970450"/>
          </a:xfrm>
        </p:spPr>
        <p:txBody>
          <a:bodyPr/>
          <a:lstStyle/>
          <a:p>
            <a:r>
              <a:rPr lang="ru-RU" dirty="0" smtClean="0"/>
              <a:t>Аудитории самых популярных соц. сетей</a:t>
            </a:r>
            <a:endParaRPr lang="ru-RU" dirty="0"/>
          </a:p>
        </p:txBody>
      </p:sp>
      <p:sp>
        <p:nvSpPr>
          <p:cNvPr id="3" name="Объект 2"/>
          <p:cNvSpPr>
            <a:spLocks noGrp="1"/>
          </p:cNvSpPr>
          <p:nvPr>
            <p:ph idx="1"/>
          </p:nvPr>
        </p:nvSpPr>
        <p:spPr/>
        <p:txBody>
          <a:bodyPr>
            <a:normAutofit/>
          </a:bodyPr>
          <a:lstStyle/>
          <a:p>
            <a:r>
              <a:rPr lang="en-US" sz="2800" dirty="0" smtClean="0"/>
              <a:t>Facebook </a:t>
            </a:r>
            <a:r>
              <a:rPr lang="ru-RU" sz="2800" dirty="0" smtClean="0"/>
              <a:t>аудитория в 1,32 млрд. пользователей (по данным на 2013 год)</a:t>
            </a:r>
          </a:p>
          <a:p>
            <a:r>
              <a:rPr lang="en-US" sz="2800" dirty="0" smtClean="0"/>
              <a:t>LinkedIn </a:t>
            </a:r>
            <a:r>
              <a:rPr lang="ru-RU" sz="2800" dirty="0" smtClean="0"/>
              <a:t>аудитория в 225 млн. пользователей (является профессиональной соц. </a:t>
            </a:r>
            <a:r>
              <a:rPr lang="ru-RU" sz="2800" dirty="0"/>
              <a:t>с</a:t>
            </a:r>
            <a:r>
              <a:rPr lang="ru-RU" sz="2800" dirty="0" smtClean="0"/>
              <a:t>етью ориентированной на бизнес-сферу)</a:t>
            </a:r>
          </a:p>
          <a:p>
            <a:r>
              <a:rPr lang="en-US" sz="2800" dirty="0" err="1" smtClean="0"/>
              <a:t>MySpace</a:t>
            </a:r>
            <a:r>
              <a:rPr lang="en-US" sz="2800" dirty="0" smtClean="0"/>
              <a:t> </a:t>
            </a:r>
            <a:r>
              <a:rPr lang="ru-RU" sz="2800" dirty="0" smtClean="0"/>
              <a:t>аудитория более 30 млн. пользователей</a:t>
            </a:r>
          </a:p>
        </p:txBody>
      </p:sp>
    </p:spTree>
    <p:extLst>
      <p:ext uri="{BB962C8B-B14F-4D97-AF65-F5344CB8AC3E}">
        <p14:creationId xmlns:p14="http://schemas.microsoft.com/office/powerpoint/2010/main" val="31331811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605" y="3736671"/>
            <a:ext cx="3189846" cy="1542273"/>
          </a:xfrm>
          <a:prstGeom prst="rect">
            <a:avLst/>
          </a:prstGeom>
        </p:spPr>
      </p:pic>
      <p:sp>
        <p:nvSpPr>
          <p:cNvPr id="2" name="Заголовок 1"/>
          <p:cNvSpPr>
            <a:spLocks noGrp="1"/>
          </p:cNvSpPr>
          <p:nvPr>
            <p:ph type="title"/>
          </p:nvPr>
        </p:nvSpPr>
        <p:spPr>
          <a:xfrm>
            <a:off x="0" y="0"/>
            <a:ext cx="4057095" cy="612384"/>
          </a:xfrm>
        </p:spPr>
        <p:txBody>
          <a:bodyPr>
            <a:normAutofit fontScale="90000"/>
          </a:bodyPr>
          <a:lstStyle/>
          <a:p>
            <a:r>
              <a:rPr lang="ru-RU" dirty="0" smtClean="0"/>
              <a:t>Коммерция в сети</a:t>
            </a:r>
            <a:endParaRPr lang="ru-RU" dirty="0"/>
          </a:p>
        </p:txBody>
      </p:sp>
      <p:sp>
        <p:nvSpPr>
          <p:cNvPr id="3" name="Объект 2"/>
          <p:cNvSpPr>
            <a:spLocks noGrp="1"/>
          </p:cNvSpPr>
          <p:nvPr>
            <p:ph idx="1"/>
          </p:nvPr>
        </p:nvSpPr>
        <p:spPr>
          <a:xfrm>
            <a:off x="0" y="612384"/>
            <a:ext cx="10353762" cy="4058751"/>
          </a:xfrm>
        </p:spPr>
        <p:txBody>
          <a:bodyPr>
            <a:noAutofit/>
          </a:bodyPr>
          <a:lstStyle/>
          <a:p>
            <a:r>
              <a:rPr lang="ru-RU" sz="1800" dirty="0">
                <a:effectLst/>
              </a:rPr>
              <a:t>Социальные сети являются мощным инструментом маркетинговых исследований, поскольку пользователи добровольно публикуют информацию о себе, своих взглядах, интересах, предпочтениях и так далее. Ввиду этого рекламодатели могут весьма четко определять, каких именно пользователей заинтересует их объявление, и направить свои рекламные объявления конкретным пользователям, в зависимости от информации в их профилях (возраст, пол, место жительства и прочее). Такой тип рекламы получил название таргетированной (англ. </a:t>
            </a:r>
            <a:r>
              <a:rPr lang="ru-RU" sz="1800" i="1" dirty="0">
                <a:effectLst/>
              </a:rPr>
              <a:t>«</a:t>
            </a:r>
            <a:r>
              <a:rPr lang="ru-RU" sz="1800" i="1" dirty="0" err="1">
                <a:effectLst/>
              </a:rPr>
              <a:t>Target</a:t>
            </a:r>
            <a:r>
              <a:rPr lang="ru-RU" sz="1800" i="1" dirty="0">
                <a:effectLst/>
              </a:rPr>
              <a:t>»</a:t>
            </a:r>
            <a:r>
              <a:rPr lang="ru-RU" sz="1800" dirty="0">
                <a:effectLst/>
              </a:rPr>
              <a:t> — цель).</a:t>
            </a:r>
          </a:p>
          <a:p>
            <a:r>
              <a:rPr lang="ru-RU" sz="1800" dirty="0">
                <a:effectLst/>
              </a:rPr>
              <a:t>Объём рынка рекламы в социальных сетях неуклонно растет. В 2007 году, по оценкам аналитической компании </a:t>
            </a:r>
            <a:r>
              <a:rPr lang="ru-RU" sz="1800" dirty="0" err="1">
                <a:effectLst/>
              </a:rPr>
              <a:t>eMarketer</a:t>
            </a:r>
            <a:r>
              <a:rPr lang="ru-RU" sz="1800" dirty="0">
                <a:effectLst/>
              </a:rPr>
              <a:t>, он достиг отметки в 1,225 млрд долларов. При составлении отчёта экспертами </a:t>
            </a:r>
            <a:r>
              <a:rPr lang="ru-RU" sz="1800" dirty="0" err="1">
                <a:effectLst/>
              </a:rPr>
              <a:t>eMarketer</a:t>
            </a:r>
            <a:r>
              <a:rPr lang="ru-RU" sz="1800" dirty="0">
                <a:effectLst/>
              </a:rPr>
              <a:t> учитывались все виды рекламы, размещённой в социальных сетях, включая медийную</a:t>
            </a:r>
            <a:r>
              <a:rPr lang="ru-RU" sz="1800" dirty="0" smtClean="0">
                <a:effectLst/>
              </a:rPr>
              <a:t>, контекстную</a:t>
            </a:r>
            <a:r>
              <a:rPr lang="ru-RU" sz="1800" dirty="0">
                <a:effectLst/>
              </a:rPr>
              <a:t> и видеорекламу, а также затраты на маркетинговые проекты, в которых маркетологи создают профили для своих товаров и брендов в социальных сетях. </a:t>
            </a:r>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614191"/>
            <a:ext cx="5160761" cy="2243809"/>
          </a:xfrm>
          <a:prstGeom prst="rect">
            <a:avLst/>
          </a:prstGeom>
        </p:spPr>
      </p:pic>
      <p:pic>
        <p:nvPicPr>
          <p:cNvPr id="5" name="Рисунок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0761" y="4614191"/>
            <a:ext cx="4089771" cy="2243809"/>
          </a:xfrm>
          <a:prstGeom prst="rect">
            <a:avLst/>
          </a:prstGeom>
        </p:spPr>
      </p:pic>
      <p:pic>
        <p:nvPicPr>
          <p:cNvPr id="7" name="Рисунок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50533" y="5283519"/>
            <a:ext cx="2941468" cy="1569906"/>
          </a:xfrm>
          <a:prstGeom prst="rect">
            <a:avLst/>
          </a:prstGeom>
        </p:spPr>
      </p:pic>
    </p:spTree>
    <p:extLst>
      <p:ext uri="{BB962C8B-B14F-4D97-AF65-F5344CB8AC3E}">
        <p14:creationId xmlns:p14="http://schemas.microsoft.com/office/powerpoint/2010/main" val="7272057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535222" cy="553375"/>
          </a:xfrm>
        </p:spPr>
        <p:txBody>
          <a:bodyPr>
            <a:normAutofit fontScale="90000"/>
          </a:bodyPr>
          <a:lstStyle/>
          <a:p>
            <a:r>
              <a:rPr lang="ru-RU" dirty="0" smtClean="0"/>
              <a:t>Анализ </a:t>
            </a:r>
            <a:r>
              <a:rPr lang="en-US" dirty="0" smtClean="0"/>
              <a:t>IT- </a:t>
            </a:r>
            <a:r>
              <a:rPr lang="ru-RU" dirty="0" smtClean="0"/>
              <a:t>рынка. Общемировые тенденции</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440822499"/>
              </p:ext>
            </p:extLst>
          </p:nvPr>
        </p:nvGraphicFramePr>
        <p:xfrm>
          <a:off x="0" y="1518834"/>
          <a:ext cx="8229600" cy="533916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8508570" y="1518834"/>
            <a:ext cx="3285641" cy="4801314"/>
          </a:xfrm>
          <a:prstGeom prst="rect">
            <a:avLst/>
          </a:prstGeom>
          <a:noFill/>
        </p:spPr>
        <p:txBody>
          <a:bodyPr wrap="square" rtlCol="0">
            <a:spAutoFit/>
          </a:bodyPr>
          <a:lstStyle/>
          <a:p>
            <a:r>
              <a:rPr lang="en-US" dirty="0"/>
              <a:t>IT</a:t>
            </a:r>
            <a:r>
              <a:rPr lang="ru-RU" dirty="0"/>
              <a:t> рынок на данный момент является одним из наиболее динамично прогрессирующих в мировой экономике. За последние 9 лет его объёмы росли в среднем на </a:t>
            </a:r>
            <a:r>
              <a:rPr lang="ru-RU" dirty="0" smtClean="0"/>
              <a:t>10%/</a:t>
            </a:r>
            <a:r>
              <a:rPr lang="ru-RU" dirty="0"/>
              <a:t>год. Эти цифры кажутся невероятными учитывая, что средний рост мировой экономики в 3%/год. Это привело к значительному увеличению доли данной отрасли в структуре валового внутреннего продукта как развитых, так и развивающихся стран </a:t>
            </a:r>
          </a:p>
        </p:txBody>
      </p:sp>
    </p:spTree>
    <p:extLst>
      <p:ext uri="{BB962C8B-B14F-4D97-AF65-F5344CB8AC3E}">
        <p14:creationId xmlns:p14="http://schemas.microsoft.com/office/powerpoint/2010/main" val="2224725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034262" cy="970450"/>
          </a:xfrm>
        </p:spPr>
        <p:txBody>
          <a:bodyPr/>
          <a:lstStyle/>
          <a:p>
            <a:r>
              <a:rPr lang="ru-RU" dirty="0" smtClean="0"/>
              <a:t>Научно-технологические тренды</a:t>
            </a:r>
            <a:endParaRPr lang="ru-RU" dirty="0"/>
          </a:p>
        </p:txBody>
      </p:sp>
      <p:pic>
        <p:nvPicPr>
          <p:cNvPr id="4" name="Объект 3"/>
          <p:cNvPicPr>
            <a:picLocks noGrp="1" noChangeAspect="1"/>
          </p:cNvPicPr>
          <p:nvPr>
            <p:ph idx="1"/>
          </p:nvPr>
        </p:nvPicPr>
        <p:blipFill rotWithShape="1">
          <a:blip r:embed="rId3">
            <a:extLst>
              <a:ext uri="{28A0092B-C50C-407E-A947-70E740481C1C}">
                <a14:useLocalDpi xmlns:a14="http://schemas.microsoft.com/office/drawing/2010/main" val="0"/>
              </a:ext>
            </a:extLst>
          </a:blip>
          <a:srcRect l="487" r="9309" b="14319"/>
          <a:stretch/>
        </p:blipFill>
        <p:spPr>
          <a:xfrm>
            <a:off x="0" y="3380011"/>
            <a:ext cx="6932428" cy="3477989"/>
          </a:xfrm>
        </p:spPr>
      </p:pic>
      <p:sp>
        <p:nvSpPr>
          <p:cNvPr id="6" name="TextBox 5"/>
          <p:cNvSpPr txBox="1"/>
          <p:nvPr/>
        </p:nvSpPr>
        <p:spPr>
          <a:xfrm>
            <a:off x="0" y="970450"/>
            <a:ext cx="10097037" cy="2308324"/>
          </a:xfrm>
          <a:prstGeom prst="rect">
            <a:avLst/>
          </a:prstGeom>
          <a:noFill/>
        </p:spPr>
        <p:txBody>
          <a:bodyPr wrap="square" rtlCol="0">
            <a:spAutoFit/>
          </a:bodyPr>
          <a:lstStyle/>
          <a:p>
            <a:r>
              <a:rPr lang="ru-RU" dirty="0"/>
              <a:t>Этапы развития ИТ-отрасли IDC представляет в виде трех платформ. Первая платформа была построена на базе </a:t>
            </a:r>
            <a:r>
              <a:rPr lang="ru-RU" b="1" dirty="0" err="1"/>
              <a:t>мейнфреймов</a:t>
            </a:r>
            <a:r>
              <a:rPr lang="ru-RU" dirty="0"/>
              <a:t> и </a:t>
            </a:r>
            <a:r>
              <a:rPr lang="ru-RU" b="1" dirty="0"/>
              <a:t>терминалов</a:t>
            </a:r>
            <a:r>
              <a:rPr lang="ru-RU" dirty="0"/>
              <a:t>, на которых работали тысячи приложений и пользователей. В основе Второй платформы лежат традиционные персональные компьютеры, Интернет, клиент-серверная архитектура и сотни тысяч приложений. Третья платформа характеризуется стремительно растущим количеством</a:t>
            </a:r>
            <a:br>
              <a:rPr lang="ru-RU" dirty="0"/>
            </a:br>
            <a:r>
              <a:rPr lang="ru-RU" dirty="0"/>
              <a:t>постоянно подключенных к Интернету мобильных устройств в сочетании с широким использованием социальных сетей и развитой облачной инфраструктуры, применяемой для решения комплексных аналитических задач.</a:t>
            </a:r>
          </a:p>
        </p:txBody>
      </p:sp>
      <p:sp>
        <p:nvSpPr>
          <p:cNvPr id="7" name="TextBox 6"/>
          <p:cNvSpPr txBox="1"/>
          <p:nvPr/>
        </p:nvSpPr>
        <p:spPr>
          <a:xfrm>
            <a:off x="6932428" y="3278774"/>
            <a:ext cx="5134377" cy="3570208"/>
          </a:xfrm>
          <a:prstGeom prst="rect">
            <a:avLst/>
          </a:prstGeom>
          <a:noFill/>
        </p:spPr>
        <p:txBody>
          <a:bodyPr wrap="square" rtlCol="0">
            <a:spAutoFit/>
          </a:bodyPr>
          <a:lstStyle/>
          <a:p>
            <a:r>
              <a:rPr lang="ru-RU" sz="1600" dirty="0"/>
              <a:t>Приложения, контент и услуги, построенные на базе технологий Третьей платформы, доступны миллиардам пользователей. Облачные вычисления, большие данные, мобильные и социальные технологии стимулируют взаимное развитие. Действительно, пользователи растущего числа мобильных устройств производят все больше контента, который удобно хранить в облаках. За счет роста мобильных устройств повышается активность пользователей в социальных сетях. Накапливаемый в них контент становится важным источником для анализа и извлечения ценной информации с помощью технологий больших данных</a:t>
            </a:r>
            <a:r>
              <a:rPr lang="ru-RU" dirty="0"/>
              <a:t>.</a:t>
            </a:r>
          </a:p>
        </p:txBody>
      </p:sp>
    </p:spTree>
    <p:extLst>
      <p:ext uri="{BB962C8B-B14F-4D97-AF65-F5344CB8AC3E}">
        <p14:creationId xmlns:p14="http://schemas.microsoft.com/office/powerpoint/2010/main" val="8590980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4695986" cy="770021"/>
          </a:xfrm>
        </p:spPr>
        <p:txBody>
          <a:bodyPr/>
          <a:lstStyle/>
          <a:p>
            <a:r>
              <a:rPr lang="en-US" dirty="0" smtClean="0"/>
              <a:t>IT-</a:t>
            </a:r>
            <a:r>
              <a:rPr lang="ru-RU" dirty="0" smtClean="0"/>
              <a:t>рынок в России</a:t>
            </a:r>
            <a:endParaRPr lang="ru-RU" dirty="0"/>
          </a:p>
        </p:txBody>
      </p:sp>
      <p:sp>
        <p:nvSpPr>
          <p:cNvPr id="3" name="Объект 2"/>
          <p:cNvSpPr>
            <a:spLocks noGrp="1"/>
          </p:cNvSpPr>
          <p:nvPr>
            <p:ph idx="1"/>
          </p:nvPr>
        </p:nvSpPr>
        <p:spPr>
          <a:xfrm>
            <a:off x="0" y="970449"/>
            <a:ext cx="11978640" cy="5106155"/>
          </a:xfrm>
        </p:spPr>
        <p:txBody>
          <a:bodyPr>
            <a:noAutofit/>
          </a:bodyPr>
          <a:lstStyle/>
          <a:p>
            <a:pPr marL="36900" indent="0">
              <a:buNone/>
            </a:pPr>
            <a:r>
              <a:rPr lang="ru-RU" sz="3200" dirty="0">
                <a:effectLst/>
              </a:rPr>
              <a:t>В 2014 году объем емкости ИТ-рынка оценивается в размере 698 млрд. руб., говорится в прогнозе социально-экономического развития РФ на 2015 год и на плановый период 2016-2017 годов, подготовленном Минэкономразвития в сентябре 2014 года. Там же приводится скорректированная оценка ИТ-рынка за 2013 год - 658 млрд. руб. Она оказалась несколько выше предварительной оценки, сделанной ведомством в феврале 2014 года: тогда приводились данные по объему рынка в 635 млрд руб</a:t>
            </a:r>
            <a:r>
              <a:rPr lang="ru-RU" sz="3200" dirty="0" smtClean="0">
                <a:effectLst/>
              </a:rPr>
              <a:t>.</a:t>
            </a:r>
            <a:endParaRPr lang="ru-RU" sz="3200" dirty="0">
              <a:effectLst/>
            </a:endParaRPr>
          </a:p>
        </p:txBody>
      </p:sp>
    </p:spTree>
    <p:extLst>
      <p:ext uri="{BB962C8B-B14F-4D97-AF65-F5344CB8AC3E}">
        <p14:creationId xmlns:p14="http://schemas.microsoft.com/office/powerpoint/2010/main" val="26326614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idx="1"/>
            <p:extLst>
              <p:ext uri="{D42A27DB-BD31-4B8C-83A1-F6EECF244321}">
                <p14:modId xmlns:p14="http://schemas.microsoft.com/office/powerpoint/2010/main" val="1659818396"/>
              </p:ext>
            </p:extLst>
          </p:nvPr>
        </p:nvGraphicFramePr>
        <p:xfrm>
          <a:off x="0" y="1"/>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68389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4" name="Объект 3"/>
          <p:cNvSpPr txBox="1">
            <a:spLocks noGrp="1"/>
          </p:cNvSpPr>
          <p:nvPr>
            <p:ph idx="1"/>
          </p:nvPr>
        </p:nvSpPr>
        <p:spPr>
          <a:xfrm>
            <a:off x="1021860" y="734922"/>
            <a:ext cx="10353762" cy="4058751"/>
          </a:xfrm>
          <a:prstGeom prst="rect">
            <a:avLst/>
          </a:prstGeom>
          <a:noFill/>
        </p:spPr>
        <p:txBody>
          <a:bodyPr wrap="square" rtlCol="0">
            <a:spAutoFit/>
          </a:bodyPr>
          <a:lstStyle/>
          <a:p>
            <a:r>
              <a:rPr lang="ru-RU" b="1" dirty="0">
                <a:solidFill>
                  <a:schemeClr val="bg2">
                    <a:lumMod val="25000"/>
                    <a:lumOff val="75000"/>
                  </a:schemeClr>
                </a:solidFill>
              </a:rPr>
              <a:t>2004</a:t>
            </a:r>
            <a:r>
              <a:rPr lang="ru-RU" dirty="0">
                <a:solidFill>
                  <a:schemeClr val="bg2">
                    <a:lumMod val="25000"/>
                    <a:lumOff val="75000"/>
                  </a:schemeClr>
                </a:solidFill>
              </a:rPr>
              <a:t> - $1,9 млрд (+26,3%), самые высокие темпы роста в Европе</a:t>
            </a:r>
          </a:p>
          <a:p>
            <a:r>
              <a:rPr lang="ru-RU" b="1" dirty="0">
                <a:solidFill>
                  <a:schemeClr val="bg2">
                    <a:lumMod val="25000"/>
                    <a:lumOff val="75000"/>
                  </a:schemeClr>
                </a:solidFill>
              </a:rPr>
              <a:t>2006</a:t>
            </a:r>
            <a:r>
              <a:rPr lang="ru-RU" dirty="0">
                <a:solidFill>
                  <a:schemeClr val="bg2">
                    <a:lumMod val="25000"/>
                    <a:lumOff val="75000"/>
                  </a:schemeClr>
                </a:solidFill>
              </a:rPr>
              <a:t> - $2,99 млрд (+23,2% в </a:t>
            </a:r>
            <a:r>
              <a:rPr lang="ru-RU" dirty="0" smtClean="0">
                <a:solidFill>
                  <a:schemeClr val="bg2">
                    <a:lumMod val="25000"/>
                    <a:lumOff val="75000"/>
                  </a:schemeClr>
                </a:solidFill>
              </a:rPr>
              <a:t>долл. </a:t>
            </a:r>
            <a:r>
              <a:rPr lang="ru-RU" dirty="0">
                <a:solidFill>
                  <a:schemeClr val="bg2">
                    <a:lumMod val="25000"/>
                    <a:lumOff val="75000"/>
                  </a:schemeClr>
                </a:solidFill>
              </a:rPr>
              <a:t>и 18,4% в рублевом выражении)</a:t>
            </a:r>
          </a:p>
          <a:p>
            <a:r>
              <a:rPr lang="ru-RU" b="1" dirty="0">
                <a:solidFill>
                  <a:schemeClr val="bg2">
                    <a:lumMod val="25000"/>
                    <a:lumOff val="75000"/>
                  </a:schemeClr>
                </a:solidFill>
              </a:rPr>
              <a:t>2007</a:t>
            </a:r>
            <a:r>
              <a:rPr lang="ru-RU" dirty="0">
                <a:solidFill>
                  <a:schemeClr val="bg2">
                    <a:lumMod val="25000"/>
                    <a:lumOff val="75000"/>
                  </a:schemeClr>
                </a:solidFill>
              </a:rPr>
              <a:t> - $4,4 млрд, (+47,2%)</a:t>
            </a:r>
          </a:p>
          <a:p>
            <a:r>
              <a:rPr lang="ru-RU" b="1" dirty="0">
                <a:solidFill>
                  <a:schemeClr val="bg2">
                    <a:lumMod val="25000"/>
                    <a:lumOff val="75000"/>
                  </a:schemeClr>
                </a:solidFill>
              </a:rPr>
              <a:t>2008</a:t>
            </a:r>
            <a:r>
              <a:rPr lang="ru-RU" dirty="0">
                <a:solidFill>
                  <a:schemeClr val="bg2">
                    <a:lumMod val="25000"/>
                    <a:lumOff val="75000"/>
                  </a:schemeClr>
                </a:solidFill>
              </a:rPr>
              <a:t> - $5,22 млрд, (+18,7%). В рублевом выражении аналогичный показатель составил 15,4%.</a:t>
            </a:r>
          </a:p>
          <a:p>
            <a:r>
              <a:rPr lang="ru-RU" b="1" dirty="0">
                <a:solidFill>
                  <a:schemeClr val="bg2">
                    <a:lumMod val="25000"/>
                    <a:lumOff val="75000"/>
                  </a:schemeClr>
                </a:solidFill>
              </a:rPr>
              <a:t>2009</a:t>
            </a:r>
            <a:r>
              <a:rPr lang="ru-RU" dirty="0">
                <a:solidFill>
                  <a:schemeClr val="bg2">
                    <a:lumMod val="25000"/>
                    <a:lumOff val="75000"/>
                  </a:schemeClr>
                </a:solidFill>
              </a:rPr>
              <a:t> - $3,6 млрд (-31,2%). Уменьшение объема рынка в рублях составило 12,0%</a:t>
            </a:r>
          </a:p>
          <a:p>
            <a:r>
              <a:rPr lang="ru-RU" b="1" dirty="0">
                <a:solidFill>
                  <a:schemeClr val="bg2">
                    <a:lumMod val="25000"/>
                    <a:lumOff val="75000"/>
                  </a:schemeClr>
                </a:solidFill>
              </a:rPr>
              <a:t>2010</a:t>
            </a:r>
            <a:r>
              <a:rPr lang="ru-RU" dirty="0">
                <a:solidFill>
                  <a:schemeClr val="bg2">
                    <a:lumMod val="25000"/>
                    <a:lumOff val="75000"/>
                  </a:schemeClr>
                </a:solidFill>
              </a:rPr>
              <a:t> - $4,7 млрд (+30%)</a:t>
            </a:r>
          </a:p>
          <a:p>
            <a:r>
              <a:rPr lang="ru-RU" b="1" dirty="0">
                <a:solidFill>
                  <a:schemeClr val="bg2">
                    <a:lumMod val="25000"/>
                    <a:lumOff val="75000"/>
                  </a:schemeClr>
                </a:solidFill>
              </a:rPr>
              <a:t>2011</a:t>
            </a:r>
            <a:r>
              <a:rPr lang="ru-RU" dirty="0">
                <a:solidFill>
                  <a:schemeClr val="bg2">
                    <a:lumMod val="25000"/>
                    <a:lumOff val="75000"/>
                  </a:schemeClr>
                </a:solidFill>
              </a:rPr>
              <a:t> - $5,94 млрд (+27,2%)</a:t>
            </a:r>
          </a:p>
          <a:p>
            <a:r>
              <a:rPr lang="ru-RU" b="1" dirty="0">
                <a:solidFill>
                  <a:schemeClr val="bg2">
                    <a:lumMod val="25000"/>
                    <a:lumOff val="75000"/>
                  </a:schemeClr>
                </a:solidFill>
              </a:rPr>
              <a:t>2012</a:t>
            </a:r>
            <a:r>
              <a:rPr lang="ru-RU" dirty="0">
                <a:solidFill>
                  <a:schemeClr val="bg2">
                    <a:lumMod val="25000"/>
                    <a:lumOff val="75000"/>
                  </a:schemeClr>
                </a:solidFill>
              </a:rPr>
              <a:t> - $6,58 млрд (+11%)</a:t>
            </a:r>
          </a:p>
          <a:p>
            <a:r>
              <a:rPr lang="ru-RU" b="1" dirty="0">
                <a:solidFill>
                  <a:schemeClr val="bg2">
                    <a:lumMod val="25000"/>
                    <a:lumOff val="75000"/>
                  </a:schemeClr>
                </a:solidFill>
              </a:rPr>
              <a:t>2013</a:t>
            </a:r>
            <a:r>
              <a:rPr lang="ru-RU" dirty="0">
                <a:solidFill>
                  <a:schemeClr val="bg2">
                    <a:lumMod val="25000"/>
                    <a:lumOff val="75000"/>
                  </a:schemeClr>
                </a:solidFill>
              </a:rPr>
              <a:t> - $7,7 млрд (+8%)</a:t>
            </a:r>
          </a:p>
          <a:p>
            <a:r>
              <a:rPr lang="ru-RU" b="1" dirty="0">
                <a:solidFill>
                  <a:schemeClr val="bg2">
                    <a:lumMod val="25000"/>
                    <a:lumOff val="75000"/>
                  </a:schemeClr>
                </a:solidFill>
              </a:rPr>
              <a:t>2014</a:t>
            </a:r>
            <a:r>
              <a:rPr lang="ru-RU" dirty="0">
                <a:solidFill>
                  <a:schemeClr val="bg2">
                    <a:lumMod val="25000"/>
                    <a:lumOff val="75000"/>
                  </a:schemeClr>
                </a:solidFill>
              </a:rPr>
              <a:t> - $6,57 млрд (-15%). В рублевом эквиваленте рынок вырос на 2,2% из-за резкого снижения курса рубля к доллару.</a:t>
            </a:r>
          </a:p>
        </p:txBody>
      </p:sp>
    </p:spTree>
    <p:extLst>
      <p:ext uri="{BB962C8B-B14F-4D97-AF65-F5344CB8AC3E}">
        <p14:creationId xmlns:p14="http://schemas.microsoft.com/office/powerpoint/2010/main" val="2737532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343216" cy="462742"/>
          </a:xfrm>
        </p:spPr>
        <p:txBody>
          <a:bodyPr>
            <a:normAutofit fontScale="90000"/>
          </a:bodyPr>
          <a:lstStyle/>
          <a:p>
            <a:r>
              <a:rPr lang="ru-RU" dirty="0" smtClean="0"/>
              <a:t>Доли рынка </a:t>
            </a:r>
            <a:r>
              <a:rPr lang="en-US" dirty="0" smtClean="0"/>
              <a:t>IT-</a:t>
            </a:r>
            <a:r>
              <a:rPr lang="ru-RU" dirty="0" smtClean="0"/>
              <a:t>услуг в РФ</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4260135715"/>
              </p:ext>
            </p:extLst>
          </p:nvPr>
        </p:nvGraphicFramePr>
        <p:xfrm>
          <a:off x="390700" y="989215"/>
          <a:ext cx="11247120" cy="56443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561260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95" y="609600"/>
            <a:ext cx="10353762" cy="2777544"/>
          </a:xfrm>
        </p:spPr>
        <p:txBody>
          <a:bodyPr>
            <a:normAutofit/>
          </a:bodyPr>
          <a:lstStyle/>
          <a:p>
            <a:r>
              <a:rPr lang="ru-RU" sz="6600" dirty="0" smtClean="0"/>
              <a:t>Спасибо за внимание!</a:t>
            </a:r>
            <a:endParaRPr lang="ru-RU" sz="6600" dirty="0"/>
          </a:p>
        </p:txBody>
      </p:sp>
    </p:spTree>
    <p:extLst>
      <p:ext uri="{BB962C8B-B14F-4D97-AF65-F5344CB8AC3E}">
        <p14:creationId xmlns:p14="http://schemas.microsoft.com/office/powerpoint/2010/main" val="857100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7335952cf13f5f9fe0bacbcede46a92c9e65bd8"/>
  <p:tag name="ISPRING_RESOURCE_PATHS_HASH_PRESENTER" val="de401ad82314683ddf2a69a69c658a38917d4b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рифель">
  <a:themeElements>
    <a:clrScheme name="Грифель">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Грифель">
      <a:maj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ифель">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TM04033929[[fn=Грифель]]</Template>
  <TotalTime>846</TotalTime>
  <Words>1192</Words>
  <Application>Microsoft Office PowerPoint</Application>
  <PresentationFormat>Широкоэкранный</PresentationFormat>
  <Paragraphs>197</Paragraphs>
  <Slides>32</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32</vt:i4>
      </vt:variant>
    </vt:vector>
  </HeadingPairs>
  <TitlesOfParts>
    <vt:vector size="38" baseType="lpstr">
      <vt:lpstr>Calibri</vt:lpstr>
      <vt:lpstr>Calisto MT</vt:lpstr>
      <vt:lpstr>Times New Roman</vt:lpstr>
      <vt:lpstr>Trebuchet MS</vt:lpstr>
      <vt:lpstr>Wingdings 2</vt:lpstr>
      <vt:lpstr>Грифель</vt:lpstr>
      <vt:lpstr>Исследование тенденций и трендов развития рынка информационных технологий </vt:lpstr>
      <vt:lpstr>Цель и задачи исследования</vt:lpstr>
      <vt:lpstr>Объект и предмет исследования</vt:lpstr>
      <vt:lpstr>Методологическая платформа исследования</vt:lpstr>
      <vt:lpstr>Ранняя история IT-технологий</vt:lpstr>
      <vt:lpstr>Абак</vt:lpstr>
      <vt:lpstr>Антикитерский механизм</vt:lpstr>
      <vt:lpstr>Экваториум</vt:lpstr>
      <vt:lpstr>Суммирующая машина Паскаля</vt:lpstr>
      <vt:lpstr>Разностная машина Чарльза Бэббиджа</vt:lpstr>
      <vt:lpstr>Жаккардовый ткацкий станок</vt:lpstr>
      <vt:lpstr>Аналитические машины XX-го века</vt:lpstr>
      <vt:lpstr>Поколения компьютерных систем</vt:lpstr>
      <vt:lpstr>Первое поколение</vt:lpstr>
      <vt:lpstr>Второе поколение</vt:lpstr>
      <vt:lpstr>Третье поколение</vt:lpstr>
      <vt:lpstr>Три микро-революции</vt:lpstr>
      <vt:lpstr>Четвертое поколение</vt:lpstr>
      <vt:lpstr>Первый массовый ПК компании Apple</vt:lpstr>
      <vt:lpstr>Сеть интернет</vt:lpstr>
      <vt:lpstr>Интернет сегодня</vt:lpstr>
      <vt:lpstr>Презентация PowerPoint</vt:lpstr>
      <vt:lpstr>Социальные сети</vt:lpstr>
      <vt:lpstr>Аудитории самых популярных соц. сетей</vt:lpstr>
      <vt:lpstr>Коммерция в сети</vt:lpstr>
      <vt:lpstr>Анализ IT- рынка. Общемировые тенденции</vt:lpstr>
      <vt:lpstr>Научно-технологические тренды</vt:lpstr>
      <vt:lpstr>IT-рынок в России</vt:lpstr>
      <vt:lpstr>Презентация PowerPoint</vt:lpstr>
      <vt:lpstr>Презентация PowerPoint</vt:lpstr>
      <vt:lpstr>Доли рынка IT-услуг в РФ</vt:lpstr>
      <vt:lpstr>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Исследование тенденций и трендов развития рынка ИТ технологий</dc:title>
  <dc:creator>ADX</dc:creator>
  <cp:lastModifiedBy>Луценко Игорь</cp:lastModifiedBy>
  <cp:revision>87</cp:revision>
  <dcterms:created xsi:type="dcterms:W3CDTF">2015-04-19T06:50:14Z</dcterms:created>
  <dcterms:modified xsi:type="dcterms:W3CDTF">2015-04-28T02:56:09Z</dcterms:modified>
</cp:coreProperties>
</file>