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viewProps.xml><?xml version="1.0" encoding="utf-8"?>
<p:viewP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>
  <p:gridSpacing cx="180000" cy="180000"/>
</p:viewPr>
</file>

<file path=ppt/_rels/presentation.xml.rels><?xml version="1.0" encoding="UTF-8" standalone="no" ?>
<Relationships xmlns="http://schemas.openxmlformats.org/package/2006/relationships">
  <Relationship Id="rId3" Target="slides/slide1.xml" Type="http://schemas.openxmlformats.org/officeDocument/2006/relationships/slide"/>
  <Relationship Id="rId11" Target="slides/slide9.xml" Type="http://schemas.openxmlformats.org/officeDocument/2006/relationships/slide"/>
  <Relationship Id="rId8" Target="slides/slide6.xml" Type="http://schemas.openxmlformats.org/officeDocument/2006/relationships/slide"/>
  <Relationship Id="rId16" Target="viewProps.xml" Type="http://schemas.openxmlformats.org/officeDocument/2006/relationships/viewProps"/>
  <Relationship Id="rId5" Target="slides/slide3.xml" Type="http://schemas.openxmlformats.org/officeDocument/2006/relationships/slide"/>
  <Relationship Id="rId12" Target="slides/slide10.xml" Type="http://schemas.openxmlformats.org/officeDocument/2006/relationships/slide"/>
  <Relationship Id="rId4" Target="slides/slide2.xml" Type="http://schemas.openxmlformats.org/officeDocument/2006/relationships/slide"/>
  <Relationship Id="rId10" Target="slides/slide8.xml" Type="http://schemas.openxmlformats.org/officeDocument/2006/relationships/slide"/>
  <Relationship Id="rId6" Target="slides/slide4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  <Relationship Id="rId14" Target="slides/slide12.xml" Type="http://schemas.openxmlformats.org/officeDocument/2006/relationships/slide"/>
  <Relationship Id="rId15" Target="tableStyles.xml" Type="http://schemas.openxmlformats.org/officeDocument/2006/relationships/tableStyles"/>
  <Relationship Id="rId9" Target="slides/slide7.xml" Type="http://schemas.openxmlformats.org/officeDocument/2006/relationships/slide"/>
  <Relationship Id="rId7" Target="slides/slide5.xml" Type="http://schemas.openxmlformats.org/officeDocument/2006/relationships/slide"/>
  <Relationship Id="rId13" Target="slides/slide11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15" name="Shape 15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16" name="Shape 1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17" name="Shape 1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8" name="Shape 1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A77CB0F-D5B1-4CC9-A465-8A81108758BA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35" name="GroupShape 3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6" name="Shape 3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7" name="Shape 3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8" name="Shape 3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39" name="Shape 3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0" name="Shape 4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BD489368-FF2D-4503-87EE-069E342BE96D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52" name="GroupShape 5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3" name="Shape 53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4" name="Shape 54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5" name="Shape 5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56" name="Shape 5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7" name="Shape 5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C93B9787-8F31-4DBE-8F4B-93C013AA786B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71" name="GroupShape 7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2" name="Shape 7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E9FCB6A3-858E-4CBF-8C74-0C1B85A9835B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" name="Shape 2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1" name="Shape 21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2" name="Shape 22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3" name="Shape 2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24" name="Shape 2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1F06B685-5161-4D85-9DC9-F9560A94C8FD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48" name="GroupShape 4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9" name="Shape 4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50" name="Shape 5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1" name="Shape 5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A69A65D5-E811-4086-92A9-619B76608F2D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8" name="Shape 28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9" name="Shape 29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0" name="Shape 30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1" name="Shape 31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2" name="Shape 3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33" name="Shape 3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4" name="Shape 3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BA33C61D-50E4-4B97-AE31-BA50CC24930E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64" name="GroupShape 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5" name="Shape 65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68" name="Shape 6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69" name="Shape 6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0" name="Shape 7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FCB9569B-F247-44B6-B91C-52A8C8EAF552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41" name="GroupShape 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2" name="Shape 42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3" name="Shape 43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44" name="Shape 44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5" name="Shape 4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46" name="Shape 4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7" name="Shape 4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D3C5634D-881E-4D8D-971C-FDA13853B561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58" name="GroupShape 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9" name="Shape 5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1" name="Shape 6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62" name="Shape 6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3" name="Shape 6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8C6292A-5BB2-47B6-BF47-4EF89634D04F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29.11.2025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856E315-3813-4089-BC9E-65C275864F12}" type="slidenum">
              <a:t>&lt;#&gt;</a:t>
            </a:fld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4" Target="../slideLayouts/slideLayout3.xml" Type="http://schemas.openxmlformats.org/officeDocument/2006/relationships/slideLayout"/>
  <Relationship Id="rId1" Target="../theme/theme1.xml" Type="http://schemas.openxmlformats.org/officeDocument/2006/relationships/theme"/>
  <Relationship Id="rId8" Target="../slideLayouts/slideLayout7.xml" Type="http://schemas.openxmlformats.org/officeDocument/2006/relationships/slideLayout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9" Target="../slideLayouts/slideLayout8.xml" Type="http://schemas.openxmlformats.org/officeDocument/2006/relationships/slideLayout"/>
  <Relationship Id="rId6" Target="../slideLayouts/slideLayout5.xml" Type="http://schemas.openxmlformats.org/officeDocument/2006/relationships/slideLayout"/>
  <Relationship Id="rId11" Target="../slideLayouts/slideLayout10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29.11.2025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884BA6-D0C4-4342-9133-8DBA7DE5EB26}" type="slidenum">
              <a:t>&lt;#&gt;</a:t>
            </a:fld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latin typeface="+mn-lt"/>
          <a:ea typeface="+mn-ea"/>
          <a:cs typeface="+mn-cs"/>
        </a:defRPr>
      </a:lvl1pPr>
      <a:lvl2pPr algn="l" indent="0" lvl="1" marL="457200">
        <a:defRPr sz="1800">
          <a:latin typeface="+mn-lt"/>
          <a:ea typeface="+mn-ea"/>
          <a:cs typeface="+mn-cs"/>
        </a:defRPr>
      </a:lvl2pPr>
      <a:lvl3pPr algn="l" indent="0" lvl="2" marL="914400">
        <a:defRPr sz="1800">
          <a:latin typeface="+mn-lt"/>
          <a:ea typeface="+mn-ea"/>
          <a:cs typeface="+mn-cs"/>
        </a:defRPr>
      </a:lvl3pPr>
      <a:lvl4pPr algn="l" indent="0" lvl="3" marL="1371600">
        <a:defRPr sz="1800">
          <a:latin typeface="+mn-lt"/>
          <a:ea typeface="+mn-ea"/>
          <a:cs typeface="+mn-cs"/>
        </a:defRPr>
      </a:lvl4pPr>
      <a:lvl5pPr algn="l" indent="0" lvl="4" marL="1828800">
        <a:defRPr sz="1800">
          <a:latin typeface="+mn-lt"/>
          <a:ea typeface="+mn-ea"/>
          <a:cs typeface="+mn-cs"/>
        </a:defRPr>
      </a:lvl5pPr>
      <a:lvl6pPr algn="l" indent="0" lvl="5" marL="2286000">
        <a:defRPr sz="1800">
          <a:latin typeface="+mn-lt"/>
          <a:ea typeface="+mn-ea"/>
          <a:cs typeface="+mn-cs"/>
        </a:defRPr>
      </a:lvl6pPr>
      <a:lvl7pPr algn="l" indent="0" lvl="6" marL="2743200">
        <a:defRPr sz="1800">
          <a:latin typeface="+mn-lt"/>
          <a:ea typeface="+mn-ea"/>
          <a:cs typeface="+mn-cs"/>
        </a:defRPr>
      </a:lvl7pPr>
      <a:lvl8pPr algn="l" indent="0" lvl="7" marL="3200400">
        <a:defRPr sz="1800">
          <a:latin typeface="+mn-lt"/>
          <a:ea typeface="+mn-ea"/>
          <a:cs typeface="+mn-cs"/>
        </a:defRPr>
      </a:lvl8pPr>
      <a:lvl9pPr algn="l" indent="0" lvl="8" marL="3657600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media/1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media/2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media/4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media/5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1" Target="../media/6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8.xml.rels><?xml version="1.0" encoding="UTF-8" standalone="no" ?>
<Relationships xmlns="http://schemas.openxmlformats.org/package/2006/relationships">
  <Relationship Id="rId1" Target="../media/7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1" Target="../media/8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0.xml.rels><?xml version="1.0" encoding="UTF-8" standalone="no" ?>
<Relationships xmlns="http://schemas.openxmlformats.org/package/2006/relationships">
  <Relationship Id="rId1" Target="../media/9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media/10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2.xml.rels><?xml version="1.0" encoding="UTF-8" standalone="no" ?>
<Relationships xmlns="http://schemas.openxmlformats.org/package/2006/relationships">
  <Relationship Id="rId1" Target="../media/11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7" name="Shape 7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>
              <a:lnSpc>
                <a:spcPct val="90000"/>
              </a:lnSpc>
              <a:buNone/>
            </a:pPr>
            <a:r>
              <a:rPr sz="4000"/>
              <a:t>«Мотивация в </a:t>
            </a:r>
            <a:r>
              <a:rPr sz="4000"/>
              <a:t>кинезитерапии</a:t>
            </a:r>
            <a:r>
              <a:rPr sz="4000"/>
              <a:t> у кардиологических пациентов »</a:t>
            </a:r>
            <a:endParaRPr sz="4000"/>
          </a:p>
        </p:txBody>
      </p:sp>
      <p:sp>
        <p:nvSpPr>
          <p:cNvPr hidden="false" id="78" name="Shape 78"/>
          <p:cNvSpPr txBox="true"/>
          <p:nvPr isPhoto="false">
            <p:ph idx="1" type="subTitle"/>
          </p:nvPr>
        </p:nvSpPr>
        <p:spPr>
          <a:xfrm flipH="false" flipV="false" rot="0">
            <a:off x="4655126" y="4322618"/>
            <a:ext cx="6012872" cy="1388226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 indent="0" marL="0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i="true" sz="2200"/>
              <a:t>Автор:</a:t>
            </a:r>
            <a:r>
              <a:rPr sz="2200"/>
              <a:t> Н. В. Пехота, магистрант 1 курса</a:t>
            </a:r>
            <a:br>
              <a:rPr sz="2200"/>
            </a:br>
            <a:r>
              <a:rPr sz="2200"/>
              <a:t>Институт физической культуры и спорта</a:t>
            </a:r>
            <a:br>
              <a:rPr sz="2200"/>
            </a:br>
            <a:r>
              <a:rPr sz="2200"/>
              <a:t>Владивостокский государственный университет</a:t>
            </a:r>
          </a:p>
          <a:p>
            <a:pPr algn="ctr" indent="0" marL="0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i="true" sz="2200"/>
              <a:t>Научный руководитель:</a:t>
            </a:r>
            <a:r>
              <a:rPr sz="2200"/>
              <a:t> Ю. И. </a:t>
            </a:r>
            <a:r>
              <a:rPr sz="2200"/>
              <a:t>Гайнулина</a:t>
            </a:r>
            <a:r>
              <a:rPr sz="2200"/>
              <a:t>,</a:t>
            </a:r>
            <a:br>
              <a:rPr sz="2200"/>
            </a:br>
            <a:r>
              <a:rPr sz="2200"/>
              <a:t>д. м. н., профессор</a:t>
            </a:r>
            <a:br>
              <a:rPr sz="2200"/>
            </a:br>
            <a:r>
              <a:rPr sz="2200"/>
              <a:t>Владивостокский государственный университет</a:t>
            </a:r>
          </a:p>
          <a:p>
            <a:pPr algn="ctr" indent="0" marL="0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0" name="Shape 80"/>
          <p:cNvSpPr txBox="false"/>
          <p:nvPr isPhoto="false"/>
        </p:nvSpPr>
        <p:spPr>
          <a:xfrm flipH="false" flipV="false" rot="0">
            <a:off x="706582" y="335846"/>
            <a:ext cx="5527963" cy="563231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Сердечно‑сосудистые заболевания (ССЗ) — ведущая причина смертности в мире и России: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ежегодно умирает около 20 млн человек (ВОЗ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России ССЗ — основная причина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смертности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Парадокс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кардиореабилитации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доказанная эффективность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кинезитерапии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низкая приверженность пациентов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лишь 4,6 % участвуют в бесплатных программах (НМИЦ им. В. А.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Алмазова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врачи часто не рекомендуют физическую активность на амбулаторном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этапе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Ключевая проблема: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отсутствие устойчивой мотивации у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пациентов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2" name="Picture 8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156019" y="456020"/>
            <a:ext cx="5770338" cy="5529144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3" name="GroupShape 8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4" name="Shape 84"/>
          <p:cNvSpPr txBox="false"/>
          <p:nvPr isPhoto="false"/>
        </p:nvSpPr>
        <p:spPr>
          <a:xfrm flipH="false" flipV="false" rot="0">
            <a:off x="678873" y="180720"/>
            <a:ext cx="6096000" cy="6463308"/>
          </a:xfrm>
          <a:prstGeom prst="rect">
            <a:avLst/>
          </a:prstGeom>
        </p:spPr>
        <p:txBody>
          <a:bodyPr bIns="45720" lIns="91440" rIns="91440" tIns="45720">
            <a:sp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Кинезитерапия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лечебное применение движений, требующее регулярных усилий и осознанного участия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пациента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формы: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ЛФК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(дыхательные практики, растяжка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тренировки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тренажёрах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использование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специализированного оборудования (например, «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Экзарта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Условия эффективности: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индивидуальный подход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постепенное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наращивание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нагрузки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регулярный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контроль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состояния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сочетание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медикаментозной терапией и психологической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поддержкой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6" name="Picture 8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154382" y="880108"/>
            <a:ext cx="4092737" cy="5179870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7" name="GroupShape 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8" name="Shape 88"/>
          <p:cNvSpPr txBox="false"/>
          <p:nvPr isPhoto="false"/>
        </p:nvSpPr>
        <p:spPr>
          <a:xfrm flipH="false" flipV="false" rot="0">
            <a:off x="831273" y="335846"/>
            <a:ext cx="4771505" cy="6001643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Цель: изучить влияние личностных ресурсов (в т. ч. хобби) на мотивацию к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кинезитерапии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 кардиологических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пациентов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Место проведения: МДЦ «Доктор ТАФИ» (г. Владивосток).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Участники: 62 пациента (40–78 лет)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сердечно-сосудистой патологией: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ишемической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болезнью сердца (ИБС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артериальной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гипертензией II–III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степени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хронической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сердечной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недостаточностью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анализ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обобщение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литературы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онлайн‑анкетирование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forms.app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статистический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анализ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данных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0" name="Picture 9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478087" y="335846"/>
            <a:ext cx="6216535" cy="6216534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1" name="GroupShape 9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690109" y="351784"/>
            <a:ext cx="5128953" cy="5755422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Результаты: осознанность и мотивация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Важность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кинезитерапии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(оценка 1–10):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66 % — 10 баллов («Очень важно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12 % — 8–9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баллов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11 % — 6–7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баллов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11 % — ≤ 5 баллов (нуждаются в информировании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мотивации к занятиям: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69 % — высокая мотивация (8–10 баллов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11 % — умеренная (6–7 баллов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20 % — низкая (1–5 баллов), из них 6 % — полностью не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мотивированы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Вывод: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осознаёт пользу, но каждый пятый нуждается в дополнительной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мотивации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4" name="Picture 9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517176" y="856211"/>
            <a:ext cx="5192683" cy="4746568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5" name="GroupShape 9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6" name="Shape 96"/>
          <p:cNvSpPr txBox="false"/>
          <p:nvPr isPhoto="false"/>
        </p:nvSpPr>
        <p:spPr>
          <a:xfrm flipH="false" flipV="false" rot="0">
            <a:off x="789709" y="1166843"/>
            <a:ext cx="4422371" cy="535531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Иерархия мотивационных драйверов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улучшение качества жизни — 65 %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(активная жизнь, свобода передвижения, возвращение к привычным занятиям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предотвращение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осложнений — 18 %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(избежать обострений, снизить риск госпитализаций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улучшение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физической формы — 8 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уменьшение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боли — 3 %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(болевой синдром чаще купирован, акцент на профилактику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Итог: мотивация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проактивна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пациенты нацелены на полноценную жизнь, а не на устранение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симптомов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8" name="Picture 9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425738" y="194254"/>
            <a:ext cx="3956857" cy="3231719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9" name="GroupShape 9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0" name="Shape 100"/>
          <p:cNvSpPr txBox="false"/>
          <p:nvPr isPhoto="false"/>
        </p:nvSpPr>
        <p:spPr>
          <a:xfrm flipH="false" flipV="false" rot="0">
            <a:off x="947652" y="1166843"/>
            <a:ext cx="4522124" cy="458587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Факторы, усиливающие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мотивацию: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информационная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поддержка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(подробные разъяснения, персонализированные рекомендации, доказательная база).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личностно‑психологические ресурсы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(самодисциплина, приверженность ЗОЖ).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объективные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показатели прогресса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(снижение АД, уменьшение веса, улучшение самочувствия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социально‑средовые факторы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(поддержка окружения, групповые занятия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персонализация подхода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(индивидуальный план, учёт личных целей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2" name="Picture 10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13269" y="1235047"/>
            <a:ext cx="5699610" cy="4001972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3" name="GroupShape 10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4" name="Shape 104"/>
          <p:cNvSpPr txBox="false"/>
          <p:nvPr isPhoto="false"/>
        </p:nvSpPr>
        <p:spPr>
          <a:xfrm flipH="false" flipV="false" rot="0">
            <a:off x="906087" y="889844"/>
            <a:ext cx="5428211" cy="5632310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препятствия: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-дефицит времени — 40 %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(конфликт с работой/семьёй; решение: гибкие графики, короткие комплексы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-нехватка знаний — 15 %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(непонимание механизма терапии; решение: разъяснение, примеры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-отсутствие мотивации — 20 %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(лень,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прокрастинация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решение: малые цели, поощрение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неясные барьеры — 5 %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(скрытые страхи; решение: индивидуальные беседы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нет препятствий — 20 %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(мотивированы и дисциплинированы; их опыт — ресурс для других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6" name="Picture 10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234961" y="1105593"/>
            <a:ext cx="5399722" cy="4724756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7" name="GroupShape 10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8" name="Shape 108"/>
          <p:cNvSpPr txBox="false"/>
          <p:nvPr isPhoto="false"/>
        </p:nvSpPr>
        <p:spPr>
          <a:xfrm flipH="false" flipV="false" rot="0">
            <a:off x="606830" y="789709"/>
            <a:ext cx="5569526" cy="6001643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Роль хобби в мотивации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85 % пациентов имеют хобби, 15 % — не занимаются ничем в свободное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время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Почему хобби важны?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повышают психологическую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устойчивость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помогают ставить цели и организовывать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время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служат «мотивационным мостом» между реабилитацией и личными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интересами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Примеры интеграции: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садоводов — дозированная ходьба по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участку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рукодельников — упражнения на мелкую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моторику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фотографов — прогулки с элементами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ЛФК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Эффект: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занятия воспринимаются не как «лечение», а как часть привычного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досуга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0" name="Picture 11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341226" y="615142"/>
            <a:ext cx="5589616" cy="5589616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1" name="GroupShape 11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789709" y="335846"/>
            <a:ext cx="5220393" cy="5816977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Выводы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главный драйвер мотивации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стремление к качественной жизни, а не устранение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симптомов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кинезитерапия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плановая инвестиция в здоровье, а не экстренная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мотивация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многомерный феномен, требующий комплексного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подхода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хобби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эффективный ресурс для повышения приверженности к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реабилитации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Ключевые стратегии: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информационная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прозрачность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персонализация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социальная поддержка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визуализация </a:t>
            </a:r>
            <a:r>
              <a:rPr sz="1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прогресса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4" name="Picture 11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460762" y="2465039"/>
            <a:ext cx="6664741" cy="3991253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5" name="GroupShape 1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756458" y="681644"/>
            <a:ext cx="6749935" cy="5693866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Практические рекомендации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врачей и </a:t>
            </a:r>
            <a:r>
              <a:rPr b="true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реабилитологов</a:t>
            </a:r>
            <a:r>
              <a:rPr b="true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Диагностировать интересы: включать вопрос о хобби в анамнез.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Создавать «карты мотивации»: связывать цели реабилитации с личными увлечениями.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Предлагать альтернативные активности для пациентов без хобби (прогулки с аудиогидом, оригами и др.).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Использовать групповые форматы по интересам («Садоводы‑сердечники», «Фотографы‑</a:t>
            </a:r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реабилитанты</a:t>
            </a:r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»).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Отслеживать прогресс через призму хобби (например, увеличение времени на любимое занятие).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пациентов: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акцентировать связь </a:t>
            </a:r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кинезитерапии</a:t>
            </a:r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качеством жизни («Вы сможете гулять в парке без усталости»);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вводить измеримые показатели прогресса (дистанция, время, пульс);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внедрять систему малых наград за выполнение заданий.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8" name="Picture 11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127341" y="946582"/>
            <a:ext cx="4603685" cy="3779244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9" name="GroupShape 1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0" name="Shape 120"/>
          <p:cNvSpPr txBox="false"/>
          <p:nvPr isPhoto="false"/>
        </p:nvSpPr>
        <p:spPr>
          <a:xfrm flipH="false" flipV="false" rot="0">
            <a:off x="1005839" y="1305342"/>
            <a:ext cx="3624348" cy="5355312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Итог: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мотивация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ключевой фактор успеха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кардиореабилитации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хобби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мощный инструмент для повышения приверженности к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кинезитерапии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персонализированный подход и информационная поддержка увеличивают эффективность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программ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Перспектива: внедрение «мотивационных мостов» в стандарты </a:t>
            </a:r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кардиореабилитации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Спасибо за внимание!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2" name="Picture 12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839769" y="1162229"/>
            <a:ext cx="6734085" cy="5050564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MyOffice-CoreFramework-Android/39-1403.1124.10324.1037.1@679e5ff1b4970ca5064828970bd80f08e8f6daeb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2025-11-18T23:05:56Z</dcterms:created>
  <dcterms:modified xsi:type="dcterms:W3CDTF">2025-11-29T10:56:41Z</dcterms:modified>
</cp:coreProperties>
</file>