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8" r:id="rId3"/>
    <p:sldMasterId id="2147483684" r:id="rId4"/>
  </p:sldMasterIdLst>
  <p:notesMasterIdLst>
    <p:notesMasterId r:id="rId20"/>
  </p:notesMasterIdLst>
  <p:sldIdLst>
    <p:sldId id="256" r:id="rId5"/>
    <p:sldId id="257" r:id="rId6"/>
    <p:sldId id="260" r:id="rId7"/>
    <p:sldId id="258" r:id="rId8"/>
    <p:sldId id="263" r:id="rId9"/>
    <p:sldId id="259" r:id="rId10"/>
    <p:sldId id="264" r:id="rId11"/>
    <p:sldId id="265" r:id="rId12"/>
    <p:sldId id="266" r:id="rId13"/>
    <p:sldId id="268" r:id="rId14"/>
    <p:sldId id="272" r:id="rId15"/>
    <p:sldId id="270" r:id="rId16"/>
    <p:sldId id="271" r:id="rId17"/>
    <p:sldId id="269" r:id="rId18"/>
    <p:sldId id="26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-138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CEDAD3-3F10-430B-A090-B401D7DE3F27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8FA98DE3-96E5-422D-8BCC-F332945279F0}">
      <dgm:prSet phldrT="[Текст]" custT="1"/>
      <dgm:spPr/>
      <dgm:t>
        <a:bodyPr/>
        <a:lstStyle/>
        <a:p>
          <a:r>
            <a:rPr lang="ru-RU" sz="2400" b="1" dirty="0" smtClean="0"/>
            <a:t>Действующее предприятие</a:t>
          </a:r>
          <a:endParaRPr lang="ru-RU" sz="2400" b="1" dirty="0"/>
        </a:p>
      </dgm:t>
    </dgm:pt>
    <dgm:pt modelId="{BA9119CF-80EB-4F3E-AE91-FAFD4C50865F}" type="parTrans" cxnId="{55BBB691-50D5-4EF6-8883-913401652FF6}">
      <dgm:prSet/>
      <dgm:spPr/>
      <dgm:t>
        <a:bodyPr/>
        <a:lstStyle/>
        <a:p>
          <a:endParaRPr lang="ru-RU"/>
        </a:p>
      </dgm:t>
    </dgm:pt>
    <dgm:pt modelId="{9D4CC184-2EE2-4B8C-847C-3628090F30D4}" type="sibTrans" cxnId="{55BBB691-50D5-4EF6-8883-913401652FF6}">
      <dgm:prSet/>
      <dgm:spPr/>
      <dgm:t>
        <a:bodyPr/>
        <a:lstStyle/>
        <a:p>
          <a:endParaRPr lang="ru-RU"/>
        </a:p>
      </dgm:t>
    </dgm:pt>
    <dgm:pt modelId="{4AC96BC7-C72C-41C7-B713-AACEB5EFAEF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Новый вид деятельности в рамках</a:t>
          </a:r>
          <a:endParaRPr lang="ru-RU" sz="2400" b="1" dirty="0">
            <a:solidFill>
              <a:srgbClr val="002060"/>
            </a:solidFill>
          </a:endParaRPr>
        </a:p>
      </dgm:t>
    </dgm:pt>
    <dgm:pt modelId="{EDD40FA2-8588-4C01-A693-63DC1978E75B}" type="parTrans" cxnId="{19420C93-6EE2-4B61-85FD-596068C61A5B}">
      <dgm:prSet/>
      <dgm:spPr/>
      <dgm:t>
        <a:bodyPr/>
        <a:lstStyle/>
        <a:p>
          <a:endParaRPr lang="ru-RU"/>
        </a:p>
      </dgm:t>
    </dgm:pt>
    <dgm:pt modelId="{C63F5608-1EAB-4480-B30B-7750DACB1EAC}" type="sibTrans" cxnId="{19420C93-6EE2-4B61-85FD-596068C61A5B}">
      <dgm:prSet/>
      <dgm:spPr/>
      <dgm:t>
        <a:bodyPr/>
        <a:lstStyle/>
        <a:p>
          <a:endParaRPr lang="ru-RU"/>
        </a:p>
      </dgm:t>
    </dgm:pt>
    <dgm:pt modelId="{525AC2D7-7A1D-4460-ACBF-35B35CCD40A1}">
      <dgm:prSet phldrT="[Текст]" phldr="1"/>
      <dgm:spPr/>
      <dgm:t>
        <a:bodyPr/>
        <a:lstStyle/>
        <a:p>
          <a:endParaRPr lang="ru-RU" dirty="0"/>
        </a:p>
      </dgm:t>
    </dgm:pt>
    <dgm:pt modelId="{362D2A28-9130-4195-A7A3-C844BF49FAC7}" type="parTrans" cxnId="{DEDECAEB-1AE1-4392-BF50-9C2C5F8896C6}">
      <dgm:prSet/>
      <dgm:spPr/>
      <dgm:t>
        <a:bodyPr/>
        <a:lstStyle/>
        <a:p>
          <a:endParaRPr lang="ru-RU"/>
        </a:p>
      </dgm:t>
    </dgm:pt>
    <dgm:pt modelId="{88F25153-9C7B-4EDD-B52D-AD1F8A626D96}" type="sibTrans" cxnId="{DEDECAEB-1AE1-4392-BF50-9C2C5F8896C6}">
      <dgm:prSet/>
      <dgm:spPr/>
      <dgm:t>
        <a:bodyPr/>
        <a:lstStyle/>
        <a:p>
          <a:endParaRPr lang="ru-RU"/>
        </a:p>
      </dgm:t>
    </dgm:pt>
    <dgm:pt modelId="{728E8397-223E-4402-8025-C81E844AB60A}" type="pres">
      <dgm:prSet presAssocID="{A1CEDAD3-3F10-430B-A090-B401D7DE3F27}" presName="composite" presStyleCnt="0">
        <dgm:presLayoutVars>
          <dgm:chMax val="5"/>
          <dgm:dir/>
          <dgm:resizeHandles val="exact"/>
        </dgm:presLayoutVars>
      </dgm:prSet>
      <dgm:spPr/>
    </dgm:pt>
    <dgm:pt modelId="{F44053B6-41D6-47A6-B911-144705FE0CB3}" type="pres">
      <dgm:prSet presAssocID="{8FA98DE3-96E5-422D-8BCC-F332945279F0}" presName="circle1" presStyleLbl="lnNode1" presStyleIdx="0" presStyleCnt="3" custFlipVert="0" custFlipHor="1" custScaleX="58147" custScaleY="26937" custLinFactX="-45610" custLinFactY="93478" custLinFactNeighborX="-100000" custLinFactNeighborY="100000"/>
      <dgm:spPr>
        <a:ln>
          <a:noFill/>
        </a:ln>
      </dgm:spPr>
    </dgm:pt>
    <dgm:pt modelId="{81080891-7566-43E2-97A5-52C9DD110236}" type="pres">
      <dgm:prSet presAssocID="{8FA98DE3-96E5-422D-8BCC-F332945279F0}" presName="text1" presStyleLbl="revTx" presStyleIdx="0" presStyleCnt="3" custScaleX="165512" custLinFactNeighborX="40006" custLinFactNeighborY="4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5E2875-4192-4674-A6BF-BCB16803B9BF}" type="pres">
      <dgm:prSet presAssocID="{8FA98DE3-96E5-422D-8BCC-F332945279F0}" presName="line1" presStyleLbl="callout" presStyleIdx="0" presStyleCnt="6" custFlipVert="1" custSzY="45720" custScaleX="297961" custLinFactY="-100000" custLinFactNeighborX="-73053" custLinFactNeighborY="-169395"/>
      <dgm:spPr/>
      <dgm:t>
        <a:bodyPr/>
        <a:lstStyle/>
        <a:p>
          <a:endParaRPr lang="ru-RU"/>
        </a:p>
      </dgm:t>
    </dgm:pt>
    <dgm:pt modelId="{593C8AA1-25EA-480E-A1E2-8985BCA7CAC9}" type="pres">
      <dgm:prSet presAssocID="{8FA98DE3-96E5-422D-8BCC-F332945279F0}" presName="d1" presStyleLbl="callout" presStyleIdx="1" presStyleCnt="6" custScaleX="63857" custScaleY="44015" custLinFactNeighborX="-21695" custLinFactNeighborY="-31632"/>
      <dgm:spPr/>
    </dgm:pt>
    <dgm:pt modelId="{4E342C41-4A00-4CD8-A835-1672BE21E3A4}" type="pres">
      <dgm:prSet presAssocID="{4AC96BC7-C72C-41C7-B713-AACEB5EFAEFB}" presName="circle2" presStyleLbl="lnNode1" presStyleIdx="1" presStyleCnt="3" custLinFactNeighborX="-53630" custLinFactNeighborY="-4349"/>
      <dgm:spPr>
        <a:solidFill>
          <a:schemeClr val="accent1">
            <a:lumMod val="60000"/>
            <a:lumOff val="40000"/>
          </a:schemeClr>
        </a:solidFill>
      </dgm:spPr>
    </dgm:pt>
    <dgm:pt modelId="{7AB3327D-8E7B-4A29-92A0-09100FD777CC}" type="pres">
      <dgm:prSet presAssocID="{4AC96BC7-C72C-41C7-B713-AACEB5EFAEFB}" presName="text2" presStyleLbl="revTx" presStyleIdx="1" presStyleCnt="3" custScaleX="132838" custLinFactY="28216" custLinFactNeighborX="2174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3B5442-4DAB-4094-A120-E91E8B59ED85}" type="pres">
      <dgm:prSet presAssocID="{4AC96BC7-C72C-41C7-B713-AACEB5EFAEFB}" presName="line2" presStyleLbl="callout" presStyleIdx="2" presStyleCnt="6" custFlipVert="1" custSzY="45720" custScaleX="390827" custLinFactX="-42627" custLinFactY="1300000" custLinFactNeighborX="-100000" custLinFactNeighborY="1315150"/>
      <dgm:spPr/>
    </dgm:pt>
    <dgm:pt modelId="{5C102C87-F723-492E-9A48-21225CB89B13}" type="pres">
      <dgm:prSet presAssocID="{4AC96BC7-C72C-41C7-B713-AACEB5EFAEFB}" presName="d2" presStyleLbl="callout" presStyleIdx="3" presStyleCnt="6" custScaleX="57726" custScaleY="36260" custLinFactNeighborX="-68860" custLinFactNeighborY="24356"/>
      <dgm:spPr/>
    </dgm:pt>
    <dgm:pt modelId="{7B3F1E9C-B37B-4A37-9081-AA2F2256B248}" type="pres">
      <dgm:prSet presAssocID="{525AC2D7-7A1D-4460-ACBF-35B35CCD40A1}" presName="circle3" presStyleLbl="lnNode1" presStyleIdx="2" presStyleCnt="3" custLinFactNeighborX="-34353" custLinFactNeighborY="-2609"/>
      <dgm:spPr/>
    </dgm:pt>
    <dgm:pt modelId="{CDB4DA80-2AAE-4318-9A53-F1318A9542BF}" type="pres">
      <dgm:prSet presAssocID="{525AC2D7-7A1D-4460-ACBF-35B35CCD40A1}" presName="text3" presStyleLbl="revTx" presStyleIdx="2" presStyleCnt="3" custLinFactX="-14799" custLinFactY="100000" custLinFactNeighborX="-100000" custLinFactNeighborY="1242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9AD1FE-C326-41CA-B79C-5AC7E51F5DBB}" type="pres">
      <dgm:prSet presAssocID="{525AC2D7-7A1D-4460-ACBF-35B35CCD40A1}" presName="line3" presStyleLbl="callout" presStyleIdx="4" presStyleCnt="6" custFlipHor="1" custSzY="45720" custScaleX="90297" custLinFactX="-883" custLinFactNeighborX="-100000" custLinFactNeighborY="-38483"/>
      <dgm:spPr>
        <a:ln>
          <a:noFill/>
        </a:ln>
      </dgm:spPr>
    </dgm:pt>
    <dgm:pt modelId="{244E8304-5A46-4F14-A339-597F13202111}" type="pres">
      <dgm:prSet presAssocID="{525AC2D7-7A1D-4460-ACBF-35B35CCD40A1}" presName="d3" presStyleLbl="callout" presStyleIdx="5" presStyleCnt="6" custFlipVert="1" custFlipHor="1" custScaleX="14117" custScaleY="3750"/>
      <dgm:spPr/>
    </dgm:pt>
  </dgm:ptLst>
  <dgm:cxnLst>
    <dgm:cxn modelId="{DC975985-CC60-4E28-9E8A-245B08970884}" type="presOf" srcId="{525AC2D7-7A1D-4460-ACBF-35B35CCD40A1}" destId="{CDB4DA80-2AAE-4318-9A53-F1318A9542BF}" srcOrd="0" destOrd="0" presId="urn:microsoft.com/office/officeart/2005/8/layout/target1"/>
    <dgm:cxn modelId="{9CE999CD-868F-41E2-B315-2718A84452A3}" type="presOf" srcId="{8FA98DE3-96E5-422D-8BCC-F332945279F0}" destId="{81080891-7566-43E2-97A5-52C9DD110236}" srcOrd="0" destOrd="0" presId="urn:microsoft.com/office/officeart/2005/8/layout/target1"/>
    <dgm:cxn modelId="{19420C93-6EE2-4B61-85FD-596068C61A5B}" srcId="{A1CEDAD3-3F10-430B-A090-B401D7DE3F27}" destId="{4AC96BC7-C72C-41C7-B713-AACEB5EFAEFB}" srcOrd="1" destOrd="0" parTransId="{EDD40FA2-8588-4C01-A693-63DC1978E75B}" sibTransId="{C63F5608-1EAB-4480-B30B-7750DACB1EAC}"/>
    <dgm:cxn modelId="{DEDECAEB-1AE1-4392-BF50-9C2C5F8896C6}" srcId="{A1CEDAD3-3F10-430B-A090-B401D7DE3F27}" destId="{525AC2D7-7A1D-4460-ACBF-35B35CCD40A1}" srcOrd="2" destOrd="0" parTransId="{362D2A28-9130-4195-A7A3-C844BF49FAC7}" sibTransId="{88F25153-9C7B-4EDD-B52D-AD1F8A626D96}"/>
    <dgm:cxn modelId="{B6C7CA34-C8A0-4A8B-99EC-925CEFB8BDED}" type="presOf" srcId="{A1CEDAD3-3F10-430B-A090-B401D7DE3F27}" destId="{728E8397-223E-4402-8025-C81E844AB60A}" srcOrd="0" destOrd="0" presId="urn:microsoft.com/office/officeart/2005/8/layout/target1"/>
    <dgm:cxn modelId="{55BBB691-50D5-4EF6-8883-913401652FF6}" srcId="{A1CEDAD3-3F10-430B-A090-B401D7DE3F27}" destId="{8FA98DE3-96E5-422D-8BCC-F332945279F0}" srcOrd="0" destOrd="0" parTransId="{BA9119CF-80EB-4F3E-AE91-FAFD4C50865F}" sibTransId="{9D4CC184-2EE2-4B8C-847C-3628090F30D4}"/>
    <dgm:cxn modelId="{31E2B1D1-DEF9-4D3E-A3B0-FAA8B8B1477C}" type="presOf" srcId="{4AC96BC7-C72C-41C7-B713-AACEB5EFAEFB}" destId="{7AB3327D-8E7B-4A29-92A0-09100FD777CC}" srcOrd="0" destOrd="0" presId="urn:microsoft.com/office/officeart/2005/8/layout/target1"/>
    <dgm:cxn modelId="{8AD9D8D3-A965-4951-BDB8-BA558CCB50CC}" type="presParOf" srcId="{728E8397-223E-4402-8025-C81E844AB60A}" destId="{F44053B6-41D6-47A6-B911-144705FE0CB3}" srcOrd="0" destOrd="0" presId="urn:microsoft.com/office/officeart/2005/8/layout/target1"/>
    <dgm:cxn modelId="{FB5C5639-E834-4321-9CC1-37685773CC9B}" type="presParOf" srcId="{728E8397-223E-4402-8025-C81E844AB60A}" destId="{81080891-7566-43E2-97A5-52C9DD110236}" srcOrd="1" destOrd="0" presId="urn:microsoft.com/office/officeart/2005/8/layout/target1"/>
    <dgm:cxn modelId="{6C1FEC64-E49A-4A85-9AEF-D10D4CD87724}" type="presParOf" srcId="{728E8397-223E-4402-8025-C81E844AB60A}" destId="{E25E2875-4192-4674-A6BF-BCB16803B9BF}" srcOrd="2" destOrd="0" presId="urn:microsoft.com/office/officeart/2005/8/layout/target1"/>
    <dgm:cxn modelId="{57516021-1EE8-4E42-AD7F-2B42C17DF9DA}" type="presParOf" srcId="{728E8397-223E-4402-8025-C81E844AB60A}" destId="{593C8AA1-25EA-480E-A1E2-8985BCA7CAC9}" srcOrd="3" destOrd="0" presId="urn:microsoft.com/office/officeart/2005/8/layout/target1"/>
    <dgm:cxn modelId="{1D2D3B89-AF95-4CAA-91DB-B3E96E3A0E7E}" type="presParOf" srcId="{728E8397-223E-4402-8025-C81E844AB60A}" destId="{4E342C41-4A00-4CD8-A835-1672BE21E3A4}" srcOrd="4" destOrd="0" presId="urn:microsoft.com/office/officeart/2005/8/layout/target1"/>
    <dgm:cxn modelId="{E3D03E4E-2165-4994-88BD-433BAA4D30F9}" type="presParOf" srcId="{728E8397-223E-4402-8025-C81E844AB60A}" destId="{7AB3327D-8E7B-4A29-92A0-09100FD777CC}" srcOrd="5" destOrd="0" presId="urn:microsoft.com/office/officeart/2005/8/layout/target1"/>
    <dgm:cxn modelId="{999EBD2B-F6D6-4EC1-95C8-F557295A6494}" type="presParOf" srcId="{728E8397-223E-4402-8025-C81E844AB60A}" destId="{F83B5442-4DAB-4094-A120-E91E8B59ED85}" srcOrd="6" destOrd="0" presId="urn:microsoft.com/office/officeart/2005/8/layout/target1"/>
    <dgm:cxn modelId="{CC031285-10F7-4D55-94B4-CD65073ECDCD}" type="presParOf" srcId="{728E8397-223E-4402-8025-C81E844AB60A}" destId="{5C102C87-F723-492E-9A48-21225CB89B13}" srcOrd="7" destOrd="0" presId="urn:microsoft.com/office/officeart/2005/8/layout/target1"/>
    <dgm:cxn modelId="{D1F9588A-F47A-4E28-976C-36D67F3F0021}" type="presParOf" srcId="{728E8397-223E-4402-8025-C81E844AB60A}" destId="{7B3F1E9C-B37B-4A37-9081-AA2F2256B248}" srcOrd="8" destOrd="0" presId="urn:microsoft.com/office/officeart/2005/8/layout/target1"/>
    <dgm:cxn modelId="{3E5638A3-BC7F-493B-BD8B-7E3BBE1A1601}" type="presParOf" srcId="{728E8397-223E-4402-8025-C81E844AB60A}" destId="{CDB4DA80-2AAE-4318-9A53-F1318A9542BF}" srcOrd="9" destOrd="0" presId="urn:microsoft.com/office/officeart/2005/8/layout/target1"/>
    <dgm:cxn modelId="{93E8A9AC-C3E5-49C7-A3FE-6860AEC927D1}" type="presParOf" srcId="{728E8397-223E-4402-8025-C81E844AB60A}" destId="{B69AD1FE-C326-41CA-B79C-5AC7E51F5DBB}" srcOrd="10" destOrd="0" presId="urn:microsoft.com/office/officeart/2005/8/layout/target1"/>
    <dgm:cxn modelId="{8CA6E457-8DE4-4F5C-BCC3-A8D1BE98BD11}" type="presParOf" srcId="{728E8397-223E-4402-8025-C81E844AB60A}" destId="{244E8304-5A46-4F14-A339-597F13202111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F1E9C-B37B-4A37-9081-AA2F2256B248}">
      <dsp:nvSpPr>
        <dsp:cNvPr id="0" name=""/>
        <dsp:cNvSpPr/>
      </dsp:nvSpPr>
      <dsp:spPr>
        <a:xfrm>
          <a:off x="237620" y="978911"/>
          <a:ext cx="3186112" cy="3186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42C41-4A00-4CD8-A835-1672BE21E3A4}">
      <dsp:nvSpPr>
        <dsp:cNvPr id="0" name=""/>
        <dsp:cNvSpPr/>
      </dsp:nvSpPr>
      <dsp:spPr>
        <a:xfrm>
          <a:off x="944140" y="1616121"/>
          <a:ext cx="1911667" cy="1911667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4053B6-41D6-47A6-B911-144705FE0CB3}">
      <dsp:nvSpPr>
        <dsp:cNvPr id="0" name=""/>
        <dsp:cNvSpPr/>
      </dsp:nvSpPr>
      <dsp:spPr>
        <a:xfrm flipH="1">
          <a:off x="1812079" y="3802154"/>
          <a:ext cx="370525" cy="171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080891-7566-43E2-97A5-52C9DD110236}">
      <dsp:nvSpPr>
        <dsp:cNvPr id="0" name=""/>
        <dsp:cNvSpPr/>
      </dsp:nvSpPr>
      <dsp:spPr>
        <a:xfrm>
          <a:off x="5164773" y="41566"/>
          <a:ext cx="2636699" cy="929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Действующее предприятие</a:t>
          </a:r>
          <a:endParaRPr lang="ru-RU" sz="2400" b="1" kern="1200" dirty="0"/>
        </a:p>
      </dsp:txBody>
      <dsp:txXfrm>
        <a:off x="5164773" y="41566"/>
        <a:ext cx="2636699" cy="929282"/>
      </dsp:txXfrm>
    </dsp:sp>
    <dsp:sp modelId="{E25E2875-4192-4674-A6BF-BCB16803B9BF}">
      <dsp:nvSpPr>
        <dsp:cNvPr id="0" name=""/>
        <dsp:cNvSpPr/>
      </dsp:nvSpPr>
      <dsp:spPr>
        <a:xfrm flipV="1">
          <a:off x="3965865" y="318614"/>
          <a:ext cx="1186671" cy="4572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3C8AA1-25EA-480E-A1E2-8985BCA7CAC9}">
      <dsp:nvSpPr>
        <dsp:cNvPr id="0" name=""/>
        <dsp:cNvSpPr/>
      </dsp:nvSpPr>
      <dsp:spPr>
        <a:xfrm rot="5400000">
          <a:off x="2931294" y="316900"/>
          <a:ext cx="963893" cy="110103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B3327D-8E7B-4A29-92A0-09100FD777CC}">
      <dsp:nvSpPr>
        <dsp:cNvPr id="0" name=""/>
        <dsp:cNvSpPr/>
      </dsp:nvSpPr>
      <dsp:spPr>
        <a:xfrm>
          <a:off x="5134091" y="2120772"/>
          <a:ext cx="2116184" cy="929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Новый вид деятельности в рамках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5134091" y="2120772"/>
        <a:ext cx="2116184" cy="929282"/>
      </dsp:txXfrm>
    </dsp:sp>
    <dsp:sp modelId="{F83B5442-4DAB-4094-A120-E91E8B59ED85}">
      <dsp:nvSpPr>
        <dsp:cNvPr id="0" name=""/>
        <dsp:cNvSpPr/>
      </dsp:nvSpPr>
      <dsp:spPr>
        <a:xfrm flipV="1">
          <a:off x="3503850" y="2566710"/>
          <a:ext cx="1556523" cy="4572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102C87-F723-492E-9A48-21225CB89B13}">
      <dsp:nvSpPr>
        <dsp:cNvPr id="0" name=""/>
        <dsp:cNvSpPr/>
      </dsp:nvSpPr>
      <dsp:spPr>
        <a:xfrm rot="5400000">
          <a:off x="2833434" y="2296361"/>
          <a:ext cx="618770" cy="731701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B4DA80-2AAE-4318-9A53-F1318A9542BF}">
      <dsp:nvSpPr>
        <dsp:cNvPr id="0" name=""/>
        <dsp:cNvSpPr/>
      </dsp:nvSpPr>
      <dsp:spPr>
        <a:xfrm>
          <a:off x="3220464" y="3318867"/>
          <a:ext cx="1593056" cy="929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45720" rIns="4572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3220464" y="3318867"/>
        <a:ext cx="1593056" cy="929282"/>
      </dsp:txXfrm>
    </dsp:sp>
    <dsp:sp modelId="{B69AD1FE-C326-41CA-B79C-5AC7E51F5DBB}">
      <dsp:nvSpPr>
        <dsp:cNvPr id="0" name=""/>
        <dsp:cNvSpPr/>
      </dsp:nvSpPr>
      <dsp:spPr>
        <a:xfrm flipH="1">
          <a:off x="4268553" y="2282752"/>
          <a:ext cx="359620" cy="4572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4E8304-5A46-4F14-A339-597F13202111}">
      <dsp:nvSpPr>
        <dsp:cNvPr id="0" name=""/>
        <dsp:cNvSpPr/>
      </dsp:nvSpPr>
      <dsp:spPr>
        <a:xfrm rot="5400000" flipH="1" flipV="1">
          <a:off x="4219798" y="2875050"/>
          <a:ext cx="45720" cy="11446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346F3-6A20-43D0-AF53-6382CE1F06F2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BCC3F-3742-4EF9-9CCA-857C1C7445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172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29644-27C0-4655-9503-40E917BF2C41}" type="slidenum">
              <a:rPr/>
              <a:pPr/>
              <a:t>3</a:t>
            </a:fld>
            <a:endParaRPr lang="de-DE" dirty="0"/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887788" y="8689976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0C7B8A1B-A169-42ED-96E3-CF5B68CF2C7A}" type="slidenum">
              <a:rPr lang="en-GB" sz="1300"/>
              <a:pPr algn="r" defTabSz="947738"/>
              <a:t>3</a:t>
            </a:fld>
            <a:endParaRPr lang="en-GB" sz="1300" dirty="0"/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de-DE" noProof="1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400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365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4207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2724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9072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175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940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840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011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940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35333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1704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4001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3651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42077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27245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9072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17549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940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8406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0110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9407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35333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1704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3849" y="1554954"/>
            <a:ext cx="8497093" cy="424735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23851" y="-1"/>
            <a:ext cx="8497092" cy="109081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2384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4229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68734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4150" algn="l" defTabSz="914400" rtl="0" eaLnBrk="1" latinLnBrk="0" hangingPunct="1">
        <a:spcBef>
          <a:spcPct val="20000"/>
        </a:spcBef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84150" algn="l" defTabSz="914400" rtl="0" eaLnBrk="1" latinLnBrk="0" hangingPunct="1">
        <a:spcBef>
          <a:spcPct val="20000"/>
        </a:spcBef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370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3849" y="1554954"/>
            <a:ext cx="8497093" cy="424735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23851" y="-1"/>
            <a:ext cx="8497092" cy="109081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2384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4229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68734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4150" algn="l" defTabSz="914400" rtl="0" eaLnBrk="1" latinLnBrk="0" hangingPunct="1">
        <a:spcBef>
          <a:spcPct val="20000"/>
        </a:spcBef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84150" algn="l" defTabSz="914400" rtl="0" eaLnBrk="1" latinLnBrk="0" hangingPunct="1">
        <a:spcBef>
          <a:spcPct val="20000"/>
        </a:spcBef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B6E44-2F31-4609-A4EC-94973F6161DF}" type="datetimeFigureOut">
              <a:rPr lang="de-DE" smtClean="0"/>
              <a:pPr/>
              <a:t>25.04.2016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3894C-9C8F-4984-B14A-2F6990C826D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370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3945" y="1223684"/>
            <a:ext cx="5002302" cy="200389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Свободный порт Владивосток:</a:t>
            </a:r>
            <a:b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проблемы и перспективы</a:t>
            </a:r>
            <a:endParaRPr lang="ru-RU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82272" y="3762588"/>
            <a:ext cx="5793146" cy="485870"/>
          </a:xfrm>
        </p:spPr>
        <p:txBody>
          <a:bodyPr>
            <a:noAutofit/>
          </a:bodyPr>
          <a:lstStyle/>
          <a:p>
            <a:r>
              <a:rPr lang="ru-RU" sz="2400" dirty="0" smtClean="0"/>
              <a:t>Исполнитель – </a:t>
            </a:r>
            <a:r>
              <a:rPr lang="ru-RU" sz="2400" b="1" dirty="0" smtClean="0"/>
              <a:t>Пак Е.В.</a:t>
            </a:r>
          </a:p>
          <a:p>
            <a:pPr algn="l"/>
            <a:r>
              <a:rPr lang="ru-RU" sz="2400" dirty="0" smtClean="0"/>
              <a:t>Научный руководитель – </a:t>
            </a:r>
            <a:r>
              <a:rPr lang="ru-RU" sz="2400" b="1" dirty="0" err="1" smtClean="0"/>
              <a:t>Варкулевич</a:t>
            </a:r>
            <a:r>
              <a:rPr lang="ru-RU" sz="2400" b="1" dirty="0" smtClean="0"/>
              <a:t> Т.В.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8574"/>
            <a:ext cx="9147359" cy="89889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Цель исследования: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pSp>
        <p:nvGrpSpPr>
          <p:cNvPr id="706" name="Group 173"/>
          <p:cNvGrpSpPr>
            <a:grpSpLocks/>
          </p:cNvGrpSpPr>
          <p:nvPr/>
        </p:nvGrpSpPr>
        <p:grpSpPr bwMode="auto">
          <a:xfrm>
            <a:off x="-4857750" y="3042421"/>
            <a:ext cx="4857750" cy="552450"/>
            <a:chOff x="1248" y="1350"/>
            <a:chExt cx="3060" cy="348"/>
          </a:xfrm>
        </p:grpSpPr>
        <p:sp>
          <p:nvSpPr>
            <p:cNvPr id="707" name="AutoShape 95"/>
            <p:cNvSpPr>
              <a:spLocks noChangeArrowheads="1"/>
            </p:cNvSpPr>
            <p:nvPr/>
          </p:nvSpPr>
          <p:spPr bwMode="gray">
            <a:xfrm>
              <a:off x="1248" y="1350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268B4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08" name="AutoShape 94"/>
            <p:cNvSpPr>
              <a:spLocks noChangeArrowheads="1"/>
            </p:cNvSpPr>
            <p:nvPr/>
          </p:nvSpPr>
          <p:spPr bwMode="gray">
            <a:xfrm>
              <a:off x="1303" y="1380"/>
              <a:ext cx="2969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B9F3">
                    <a:alpha val="50000"/>
                  </a:srgbClr>
                </a:gs>
                <a:gs pos="100000">
                  <a:srgbClr val="1E52B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09" name="Text Box 42"/>
            <p:cNvSpPr txBox="1">
              <a:spLocks noChangeArrowheads="1"/>
            </p:cNvSpPr>
            <p:nvPr/>
          </p:nvSpPr>
          <p:spPr bwMode="gray">
            <a:xfrm>
              <a:off x="1392" y="1380"/>
              <a:ext cx="2640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sz="2400" dirty="0" smtClean="0">
                  <a:solidFill>
                    <a:srgbClr val="FFFFFF"/>
                  </a:solidFill>
                </a:rPr>
                <a:t>Цель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14" name="Group 175"/>
          <p:cNvGrpSpPr>
            <a:grpSpLocks/>
          </p:cNvGrpSpPr>
          <p:nvPr/>
        </p:nvGrpSpPr>
        <p:grpSpPr bwMode="auto">
          <a:xfrm>
            <a:off x="-5176481" y="5887799"/>
            <a:ext cx="4857750" cy="552450"/>
            <a:chOff x="1248" y="2244"/>
            <a:chExt cx="3060" cy="348"/>
          </a:xfrm>
        </p:grpSpPr>
        <p:sp>
          <p:nvSpPr>
            <p:cNvPr id="715" name="AutoShape 125"/>
            <p:cNvSpPr>
              <a:spLocks noChangeArrowheads="1"/>
            </p:cNvSpPr>
            <p:nvPr/>
          </p:nvSpPr>
          <p:spPr bwMode="gray">
            <a:xfrm>
              <a:off x="1248" y="2244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268B4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16" name="AutoShape 126"/>
            <p:cNvSpPr>
              <a:spLocks noChangeArrowheads="1"/>
            </p:cNvSpPr>
            <p:nvPr/>
          </p:nvSpPr>
          <p:spPr bwMode="gray">
            <a:xfrm>
              <a:off x="1303" y="2274"/>
              <a:ext cx="2969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B9F3">
                    <a:alpha val="50000"/>
                  </a:srgbClr>
                </a:gs>
                <a:gs pos="100000">
                  <a:srgbClr val="1E52B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17" name="Text Box 127"/>
            <p:cNvSpPr txBox="1">
              <a:spLocks noChangeArrowheads="1"/>
            </p:cNvSpPr>
            <p:nvPr/>
          </p:nvSpPr>
          <p:spPr bwMode="gray">
            <a:xfrm>
              <a:off x="1392" y="2274"/>
              <a:ext cx="2640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400">
                  <a:solidFill>
                    <a:srgbClr val="FFFFFF"/>
                  </a:solidFill>
                </a:rPr>
                <a:t>Click to add Title</a:t>
              </a:r>
            </a:p>
          </p:txBody>
        </p:sp>
      </p:grpSp>
      <p:grpSp>
        <p:nvGrpSpPr>
          <p:cNvPr id="718" name="Group 176"/>
          <p:cNvGrpSpPr>
            <a:grpSpLocks/>
          </p:cNvGrpSpPr>
          <p:nvPr/>
        </p:nvGrpSpPr>
        <p:grpSpPr bwMode="auto">
          <a:xfrm>
            <a:off x="-4857750" y="4922743"/>
            <a:ext cx="4857750" cy="552450"/>
            <a:chOff x="1248" y="2724"/>
            <a:chExt cx="3060" cy="348"/>
          </a:xfrm>
        </p:grpSpPr>
        <p:sp>
          <p:nvSpPr>
            <p:cNvPr id="719" name="AutoShape 141"/>
            <p:cNvSpPr>
              <a:spLocks noChangeArrowheads="1"/>
            </p:cNvSpPr>
            <p:nvPr/>
          </p:nvSpPr>
          <p:spPr bwMode="gray">
            <a:xfrm>
              <a:off x="1248" y="2724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268B4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20" name="AutoShape 142"/>
            <p:cNvSpPr>
              <a:spLocks noChangeArrowheads="1"/>
            </p:cNvSpPr>
            <p:nvPr/>
          </p:nvSpPr>
          <p:spPr bwMode="gray">
            <a:xfrm>
              <a:off x="1303" y="2754"/>
              <a:ext cx="2969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B9F3">
                    <a:alpha val="50000"/>
                  </a:srgbClr>
                </a:gs>
                <a:gs pos="100000">
                  <a:srgbClr val="1E52B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21" name="Text Box 143"/>
            <p:cNvSpPr txBox="1">
              <a:spLocks noChangeArrowheads="1"/>
            </p:cNvSpPr>
            <p:nvPr/>
          </p:nvSpPr>
          <p:spPr bwMode="gray">
            <a:xfrm>
              <a:off x="1392" y="2754"/>
              <a:ext cx="2640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</a:rPr>
                <a:t>Click to add Title</a:t>
              </a:r>
            </a:p>
          </p:txBody>
        </p:sp>
      </p:grpSp>
      <p:grpSp>
        <p:nvGrpSpPr>
          <p:cNvPr id="722" name="Group 177"/>
          <p:cNvGrpSpPr>
            <a:grpSpLocks/>
          </p:cNvGrpSpPr>
          <p:nvPr/>
        </p:nvGrpSpPr>
        <p:grpSpPr bwMode="auto">
          <a:xfrm>
            <a:off x="-5060016" y="3913093"/>
            <a:ext cx="4857750" cy="552450"/>
            <a:chOff x="1248" y="3204"/>
            <a:chExt cx="3060" cy="348"/>
          </a:xfrm>
        </p:grpSpPr>
        <p:sp>
          <p:nvSpPr>
            <p:cNvPr id="723" name="AutoShape 157"/>
            <p:cNvSpPr>
              <a:spLocks noChangeArrowheads="1"/>
            </p:cNvSpPr>
            <p:nvPr/>
          </p:nvSpPr>
          <p:spPr bwMode="gray">
            <a:xfrm>
              <a:off x="1248" y="3204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268B4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24" name="AutoShape 158"/>
            <p:cNvSpPr>
              <a:spLocks noChangeArrowheads="1"/>
            </p:cNvSpPr>
            <p:nvPr/>
          </p:nvSpPr>
          <p:spPr bwMode="gray">
            <a:xfrm>
              <a:off x="1303" y="3234"/>
              <a:ext cx="2969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B9F3">
                    <a:alpha val="50000"/>
                  </a:srgbClr>
                </a:gs>
                <a:gs pos="100000">
                  <a:srgbClr val="1E52B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25" name="Text Box 159"/>
            <p:cNvSpPr txBox="1">
              <a:spLocks noChangeArrowheads="1"/>
            </p:cNvSpPr>
            <p:nvPr/>
          </p:nvSpPr>
          <p:spPr bwMode="gray">
            <a:xfrm>
              <a:off x="1392" y="3234"/>
              <a:ext cx="2640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400">
                  <a:solidFill>
                    <a:srgbClr val="FFFFFF"/>
                  </a:solidFill>
                </a:rPr>
                <a:t>Click to add Title</a:t>
              </a:r>
            </a:p>
          </p:txBody>
        </p:sp>
      </p:grpSp>
      <p:sp>
        <p:nvSpPr>
          <p:cNvPr id="23" name="Содержимое 2"/>
          <p:cNvSpPr>
            <a:spLocks noGrp="1"/>
          </p:cNvSpPr>
          <p:nvPr>
            <p:ph idx="1"/>
          </p:nvPr>
        </p:nvSpPr>
        <p:spPr>
          <a:xfrm>
            <a:off x="323849" y="1554955"/>
            <a:ext cx="8497093" cy="1545434"/>
          </a:xfrm>
        </p:spPr>
        <p:txBody>
          <a:bodyPr/>
          <a:lstStyle/>
          <a:p>
            <a:pPr algn="ctr"/>
            <a:r>
              <a:rPr lang="ru-RU" sz="3200" dirty="0" smtClean="0"/>
              <a:t>выявление проблем, препятствующих эффективной реализации бизнес </a:t>
            </a:r>
            <a:r>
              <a:rPr lang="ru-RU" sz="3200" dirty="0" err="1" smtClean="0"/>
              <a:t>прокта</a:t>
            </a:r>
            <a:r>
              <a:rPr lang="ru-RU" sz="3200" dirty="0" smtClean="0"/>
              <a:t> «Свободны порт Владивосток»</a:t>
            </a:r>
            <a:endParaRPr lang="ru-RU" dirty="0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0" y="3274174"/>
            <a:ext cx="9147359" cy="8988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Задачи:</a:t>
            </a:r>
            <a:endParaRPr kumimoji="0" lang="ru-RU" sz="4800" b="1" i="0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5" name="Стрелка вниз 24"/>
          <p:cNvSpPr/>
          <p:nvPr/>
        </p:nvSpPr>
        <p:spPr bwMode="auto">
          <a:xfrm>
            <a:off x="4343400" y="3071813"/>
            <a:ext cx="428625" cy="385762"/>
          </a:xfrm>
          <a:prstGeom prst="downArrow">
            <a:avLst/>
          </a:prstGeom>
          <a:solidFill>
            <a:srgbClr val="7030A0"/>
          </a:solidFill>
          <a:ln w="12700">
            <a:solidFill>
              <a:srgbClr val="A50021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6" name="Содержимое 2"/>
          <p:cNvSpPr txBox="1">
            <a:spLocks/>
          </p:cNvSpPr>
          <p:nvPr/>
        </p:nvSpPr>
        <p:spPr>
          <a:xfrm>
            <a:off x="1071563" y="4279105"/>
            <a:ext cx="7515225" cy="1545434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/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Изучены общие положения по проекту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СПВ</a:t>
            </a: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Рассмотрены пути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</a:t>
            </a:r>
            <a:r>
              <a:rPr lang="ru-RU" sz="3200" dirty="0" err="1" smtClean="0"/>
              <a:t>ешений</a:t>
            </a:r>
            <a:r>
              <a:rPr lang="ru-RU" sz="3200" dirty="0" smtClean="0"/>
              <a:t>, которые могут разрешить вышеуказанные проблемы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5"/>
          <p:cNvSpPr>
            <a:spLocks noChangeArrowheads="1"/>
          </p:cNvSpPr>
          <p:nvPr/>
        </p:nvSpPr>
        <p:spPr bwMode="gray">
          <a:xfrm>
            <a:off x="0" y="2017714"/>
            <a:ext cx="9143999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0963" name="_h1"/>
          <p:cNvSpPr>
            <a:spLocks noGrp="1" noChangeArrowheads="1"/>
          </p:cNvSpPr>
          <p:nvPr>
            <p:ph type="title"/>
          </p:nvPr>
        </p:nvSpPr>
        <p:spPr bwMode="gray">
          <a:xfrm>
            <a:off x="381000" y="524289"/>
            <a:ext cx="8497092" cy="616455"/>
          </a:xfrm>
        </p:spPr>
        <p:txBody>
          <a:bodyPr/>
          <a:lstStyle/>
          <a:p>
            <a:r>
              <a:rPr lang="ru-RU" noProof="1" smtClean="0">
                <a:solidFill>
                  <a:schemeClr val="accent1">
                    <a:lumMod val="50000"/>
                  </a:schemeClr>
                </a:solidFill>
              </a:rPr>
              <a:t>Налоговые льготы и преференции, </a:t>
            </a:r>
            <a:r>
              <a:rPr lang="ru-RU" sz="2400" noProof="1" smtClean="0">
                <a:solidFill>
                  <a:schemeClr val="accent1">
                    <a:lumMod val="50000"/>
                  </a:schemeClr>
                </a:solidFill>
              </a:rPr>
              <a:t>предоставляющиеся резидентам	СПВ</a:t>
            </a:r>
            <a:endParaRPr lang="de-DE" sz="2400" b="0" noProof="1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_h2"/>
          <p:cNvSpPr>
            <a:spLocks noGrp="1"/>
          </p:cNvSpPr>
          <p:nvPr>
            <p:ph type="body" sz="quarter" idx="13"/>
          </p:nvPr>
        </p:nvSpPr>
        <p:spPr bwMode="gray">
          <a:xfrm>
            <a:off x="-8138680" y="1144640"/>
            <a:ext cx="8496300" cy="336244"/>
          </a:xfrm>
        </p:spPr>
        <p:txBody>
          <a:bodyPr/>
          <a:lstStyle/>
          <a:p>
            <a:r>
              <a:rPr lang="de-DE" noProof="1" smtClean="0"/>
              <a:t>Enter your subheadline here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222538" y="1566429"/>
            <a:ext cx="8921462" cy="4362883"/>
            <a:chOff x="180974" y="1552575"/>
            <a:chExt cx="8921462" cy="4249738"/>
          </a:xfrm>
          <a:effectLst>
            <a:outerShdw blurRad="228600" dir="18900000" sy="23000" kx="-1200000" algn="bl" rotWithShape="0">
              <a:prstClr val="black">
                <a:alpha val="20000"/>
              </a:prstClr>
            </a:outerShdw>
            <a:reflection blurRad="177800" stA="23000" endPos="38500" dist="101600" dir="5400000" sy="-100000" algn="bl" rotWithShape="0"/>
          </a:effectLst>
        </p:grpSpPr>
        <p:sp>
          <p:nvSpPr>
            <p:cNvPr id="21" name="AutoShape 20"/>
            <p:cNvSpPr>
              <a:spLocks noChangeArrowheads="1"/>
            </p:cNvSpPr>
            <p:nvPr/>
          </p:nvSpPr>
          <p:spPr bwMode="gray">
            <a:xfrm>
              <a:off x="180974" y="1552575"/>
              <a:ext cx="8921461" cy="4249738"/>
            </a:xfrm>
            <a:prstGeom prst="homePlate">
              <a:avLst>
                <a:gd name="adj" fmla="val 20359"/>
              </a:avLst>
            </a:prstGeom>
            <a:solidFill>
              <a:srgbClr val="FFFFFF"/>
            </a:solidFill>
            <a:ln w="12700" algn="ctr">
              <a:solidFill>
                <a:srgbClr val="DDDDDD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8000" tIns="0" rIns="0" bIns="0" anchor="ctr"/>
            <a:lstStyle/>
            <a:p>
              <a:pPr marL="190500" indent="-190500">
                <a:lnSpc>
                  <a:spcPct val="95000"/>
                </a:lnSpc>
                <a:spcAft>
                  <a:spcPct val="40000"/>
                </a:spcAft>
                <a:buClr>
                  <a:srgbClr val="FFFFFF"/>
                </a:buClr>
                <a:defRPr/>
              </a:pPr>
              <a:endParaRPr lang="de-DE" sz="2000" b="1" noProof="1">
                <a:solidFill>
                  <a:srgbClr val="000000"/>
                </a:solidFill>
              </a:endParaRPr>
            </a:p>
          </p:txBody>
        </p:sp>
        <p:sp>
          <p:nvSpPr>
            <p:cNvPr id="15" name="Eingekerbter Richtungspfeil 14"/>
            <p:cNvSpPr/>
            <p:nvPr/>
          </p:nvSpPr>
          <p:spPr bwMode="gray">
            <a:xfrm>
              <a:off x="2787361" y="1668545"/>
              <a:ext cx="3586161" cy="4031959"/>
            </a:xfrm>
            <a:prstGeom prst="chevron">
              <a:avLst>
                <a:gd name="adj" fmla="val 2523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ctr" rotWithShape="0">
                <a:schemeClr val="tx1"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buFont typeface="Wingdings" pitchFamily="2" charset="2"/>
                <a:buChar char="§"/>
              </a:pPr>
              <a:r>
                <a:rPr lang="ru-RU" b="1" noProof="1" smtClean="0">
                  <a:solidFill>
                    <a:srgbClr val="000000"/>
                  </a:solidFill>
                </a:rPr>
                <a:t>0%</a:t>
              </a:r>
              <a:r>
                <a:rPr lang="ru-RU" sz="1600" b="1" noProof="1" smtClean="0">
                  <a:solidFill>
                    <a:srgbClr val="000000"/>
                  </a:solidFill>
                </a:rPr>
                <a:t> </a:t>
              </a:r>
              <a:r>
                <a:rPr lang="ru-RU" sz="1600" noProof="1" smtClean="0">
                  <a:solidFill>
                    <a:srgbClr val="000000"/>
                  </a:solidFill>
                </a:rPr>
                <a:t>- Налог на имущество</a:t>
              </a:r>
            </a:p>
            <a:p>
              <a:r>
                <a:rPr lang="ru-RU" sz="1600" noProof="1" smtClean="0">
                  <a:solidFill>
                    <a:srgbClr val="000000"/>
                  </a:solidFill>
                </a:rPr>
                <a:t> организации на 5 лет</a:t>
              </a:r>
              <a:endParaRPr lang="en-US" sz="1600" noProof="1">
                <a:solidFill>
                  <a:srgbClr val="000000"/>
                </a:solidFill>
              </a:endParaRPr>
            </a:p>
            <a:p>
              <a:pPr>
                <a:buFont typeface="Wingdings" pitchFamily="2" charset="2"/>
                <a:buChar char="§"/>
                <a:tabLst>
                  <a:tab pos="2243138" algn="l"/>
                </a:tabLst>
              </a:pPr>
              <a:r>
                <a:rPr lang="ru-RU" b="1" noProof="1" smtClean="0">
                  <a:solidFill>
                    <a:srgbClr val="000000"/>
                  </a:solidFill>
                </a:rPr>
                <a:t>0</a:t>
              </a:r>
              <a:r>
                <a:rPr lang="en-US" b="1" noProof="1" smtClean="0">
                  <a:solidFill>
                    <a:srgbClr val="000000"/>
                  </a:solidFill>
                </a:rPr>
                <a:t>%</a:t>
              </a:r>
              <a:r>
                <a:rPr lang="ru-RU" sz="1600" b="1" noProof="1" smtClean="0">
                  <a:solidFill>
                    <a:srgbClr val="000000"/>
                  </a:solidFill>
                </a:rPr>
                <a:t> </a:t>
              </a:r>
              <a:r>
                <a:rPr lang="ru-RU" sz="1600" noProof="1" smtClean="0">
                  <a:solidFill>
                    <a:srgbClr val="000000"/>
                  </a:solidFill>
                </a:rPr>
                <a:t>- Земельный налог </a:t>
              </a:r>
            </a:p>
            <a:p>
              <a:pPr>
                <a:tabLst>
                  <a:tab pos="2243138" algn="l"/>
                </a:tabLst>
              </a:pPr>
              <a:r>
                <a:rPr lang="ru-RU" sz="1600" noProof="1" smtClean="0">
                  <a:solidFill>
                    <a:srgbClr val="000000"/>
                  </a:solidFill>
                </a:rPr>
                <a:t>(в теч 5 лет)</a:t>
              </a:r>
              <a:endParaRPr lang="en-US" sz="1600" noProof="1">
                <a:solidFill>
                  <a:srgbClr val="000000"/>
                </a:solidFill>
              </a:endParaRPr>
            </a:p>
          </p:txBody>
        </p:sp>
        <p:sp>
          <p:nvSpPr>
            <p:cNvPr id="12" name="_color1"/>
            <p:cNvSpPr>
              <a:spLocks noChangeArrowheads="1"/>
            </p:cNvSpPr>
            <p:nvPr/>
          </p:nvSpPr>
          <p:spPr bwMode="gray">
            <a:xfrm>
              <a:off x="423516" y="1655792"/>
              <a:ext cx="3188335" cy="4030905"/>
            </a:xfrm>
            <a:prstGeom prst="homePlate">
              <a:avLst>
                <a:gd name="adj" fmla="val 25000"/>
              </a:avLst>
            </a:prstGeom>
            <a:solidFill>
              <a:srgbClr val="FFFFFF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80000" tIns="0" rIns="144000" bIns="0" anchor="ctr"/>
            <a:lstStyle/>
            <a:p>
              <a:pPr marL="180000" lvl="0" indent="-180000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buFont typeface="Wingdings" pitchFamily="2" charset="2"/>
                <a:buChar char="§"/>
                <a:defRPr/>
              </a:pPr>
              <a:endParaRPr lang="ru-RU" sz="1600" b="1" noProof="1" smtClean="0">
                <a:solidFill>
                  <a:srgbClr val="7030A0"/>
                </a:solidFill>
              </a:endParaRPr>
            </a:p>
            <a:p>
              <a:pPr marL="180000" lvl="0" indent="-180000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buFont typeface="Wingdings" pitchFamily="2" charset="2"/>
                <a:buChar char="§"/>
                <a:defRPr/>
              </a:pPr>
              <a:r>
                <a:rPr lang="en-US" b="1" noProof="1" smtClean="0">
                  <a:solidFill>
                    <a:srgbClr val="7030A0"/>
                  </a:solidFill>
                </a:rPr>
                <a:t>0% </a:t>
              </a:r>
              <a:r>
                <a:rPr lang="en-US" sz="1600" noProof="1" smtClean="0">
                  <a:solidFill>
                    <a:srgbClr val="000000"/>
                  </a:solidFill>
                </a:rPr>
                <a:t>- </a:t>
              </a:r>
              <a:r>
                <a:rPr lang="ru-RU" sz="1600" noProof="1" smtClean="0">
                  <a:solidFill>
                    <a:srgbClr val="000000"/>
                  </a:solidFill>
                </a:rPr>
                <a:t>налог на прибыль в течение 5 лет (10% последующие 5 лет);</a:t>
              </a:r>
              <a:endParaRPr lang="en-US" sz="1600" noProof="1">
                <a:solidFill>
                  <a:srgbClr val="000000"/>
                </a:solidFill>
              </a:endParaRPr>
            </a:p>
            <a:p>
              <a:pPr marL="180000" lvl="0" indent="-180000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buFont typeface="Wingdings" pitchFamily="2" charset="2"/>
                <a:buChar char="§"/>
                <a:defRPr/>
              </a:pPr>
              <a:r>
                <a:rPr lang="ru-RU" sz="1600" noProof="1" smtClean="0">
                  <a:solidFill>
                    <a:srgbClr val="000000"/>
                  </a:solidFill>
                </a:rPr>
                <a:t>Ускоренная процедура возмещения НДС в теч. </a:t>
              </a:r>
              <a:r>
                <a:rPr lang="ru-RU" sz="1600" b="1" noProof="1" smtClean="0">
                  <a:solidFill>
                    <a:srgbClr val="7030A0"/>
                  </a:solidFill>
                </a:rPr>
                <a:t>10 дней</a:t>
              </a:r>
              <a:r>
                <a:rPr lang="ru-RU" sz="1600" noProof="1" smtClean="0">
                  <a:solidFill>
                    <a:srgbClr val="000000"/>
                  </a:solidFill>
                </a:rPr>
                <a:t>;</a:t>
              </a:r>
              <a:endParaRPr lang="en-US" sz="1600" noProof="1">
                <a:solidFill>
                  <a:srgbClr val="000000"/>
                </a:solidFill>
              </a:endParaRPr>
            </a:p>
            <a:p>
              <a:pPr marL="180000" indent="-180000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buFont typeface="Wingdings" pitchFamily="2" charset="2"/>
                <a:buChar char="§"/>
              </a:pPr>
              <a:r>
                <a:rPr lang="ru-RU" b="1" noProof="1" smtClean="0">
                  <a:solidFill>
                    <a:srgbClr val="7030A0"/>
                  </a:solidFill>
                </a:rPr>
                <a:t>7,6% </a:t>
              </a:r>
              <a:r>
                <a:rPr lang="ru-RU" sz="1600" noProof="1" smtClean="0">
                  <a:solidFill>
                    <a:srgbClr val="000000"/>
                  </a:solidFill>
                </a:rPr>
                <a:t>- общий размер взносов на 10 лет (для резидентов, зарегистрированных в теч. 3 лет после принятия закона)</a:t>
              </a:r>
              <a:endParaRPr lang="en-US" sz="1600" noProof="1" smtClean="0">
                <a:solidFill>
                  <a:srgbClr val="000000"/>
                </a:solidFill>
              </a:endParaRPr>
            </a:p>
          </p:txBody>
        </p:sp>
        <p:sp>
          <p:nvSpPr>
            <p:cNvPr id="16" name="Eingekerbter Richtungspfeil 15"/>
            <p:cNvSpPr/>
            <p:nvPr/>
          </p:nvSpPr>
          <p:spPr bwMode="gray">
            <a:xfrm>
              <a:off x="5490890" y="1654629"/>
              <a:ext cx="3611546" cy="4031959"/>
            </a:xfrm>
            <a:prstGeom prst="chevron">
              <a:avLst>
                <a:gd name="adj" fmla="val 2523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ctr" rotWithShape="0">
                <a:schemeClr val="tx1"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marL="285750" indent="-285750">
                <a:buFont typeface="Wingdings" pitchFamily="2" charset="2"/>
                <a:buChar char="§"/>
              </a:pPr>
              <a:endParaRPr lang="ru-RU" sz="1600" noProof="1" smtClean="0">
                <a:solidFill>
                  <a:schemeClr val="bg1"/>
                </a:solidFill>
              </a:endParaRPr>
            </a:p>
            <a:p>
              <a:pPr marL="285750" indent="-285750">
                <a:buFont typeface="Wingdings" pitchFamily="2" charset="2"/>
                <a:buChar char="§"/>
              </a:pPr>
              <a:endParaRPr lang="ru-RU" sz="1600" noProof="1" smtClean="0">
                <a:solidFill>
                  <a:schemeClr val="bg1"/>
                </a:solidFill>
              </a:endParaRPr>
            </a:p>
            <a:p>
              <a:pPr marL="285750" indent="-285750">
                <a:buFont typeface="Wingdings" pitchFamily="2" charset="2"/>
                <a:buChar char="§"/>
              </a:pPr>
              <a:endParaRPr lang="ru-RU" sz="1600" noProof="1" smtClean="0">
                <a:solidFill>
                  <a:schemeClr val="bg1"/>
                </a:solidFill>
              </a:endParaRPr>
            </a:p>
            <a:p>
              <a:pPr marL="285750" indent="-285750">
                <a:buFont typeface="Wingdings" pitchFamily="2" charset="2"/>
                <a:buChar char="§"/>
              </a:pPr>
              <a:endParaRPr lang="ru-RU" sz="1600" noProof="1" smtClean="0">
                <a:solidFill>
                  <a:schemeClr val="bg1"/>
                </a:solidFill>
              </a:endParaRPr>
            </a:p>
            <a:p>
              <a:pPr marL="285750" indent="-285750">
                <a:buFont typeface="Wingdings" pitchFamily="2" charset="2"/>
                <a:buChar char="§"/>
              </a:pPr>
              <a:endParaRPr lang="ru-RU" sz="1600" noProof="1" smtClean="0">
                <a:solidFill>
                  <a:schemeClr val="bg1"/>
                </a:solidFill>
              </a:endParaRP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ru-RU" sz="1600" noProof="1" smtClean="0">
                  <a:solidFill>
                    <a:schemeClr val="bg1"/>
                  </a:solidFill>
                </a:rPr>
                <a:t>Время проведения </a:t>
              </a:r>
            </a:p>
            <a:p>
              <a:pPr marL="285750" indent="-285750"/>
              <a:r>
                <a:rPr lang="ru-RU" sz="1600" noProof="1" smtClean="0">
                  <a:solidFill>
                    <a:schemeClr val="bg1"/>
                  </a:solidFill>
                </a:rPr>
                <a:t>контр. проверок не более</a:t>
              </a:r>
            </a:p>
            <a:p>
              <a:pPr marL="285750" indent="-285750"/>
              <a:r>
                <a:rPr lang="ru-RU" sz="1600" noProof="1" smtClean="0">
                  <a:solidFill>
                    <a:schemeClr val="bg1"/>
                  </a:solidFill>
                </a:rPr>
                <a:t>15 дней; </a:t>
              </a:r>
              <a:endParaRPr lang="en-US" sz="1600" noProof="1">
                <a:solidFill>
                  <a:schemeClr val="bg1"/>
                </a:solidFill>
              </a:endParaRP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ru-RU" sz="1600" noProof="1" smtClean="0">
                  <a:solidFill>
                    <a:schemeClr val="bg1"/>
                  </a:solidFill>
                </a:rPr>
                <a:t>Режим единого окна;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ru-RU" sz="1600" noProof="1" smtClean="0">
                  <a:solidFill>
                    <a:schemeClr val="bg1"/>
                  </a:solidFill>
                </a:rPr>
                <a:t>Упрощёный визовый</a:t>
              </a:r>
            </a:p>
            <a:p>
              <a:pPr marL="285750" indent="-285750"/>
              <a:r>
                <a:rPr lang="ru-RU" sz="1600" noProof="1" smtClean="0">
                  <a:solidFill>
                    <a:schemeClr val="bg1"/>
                  </a:solidFill>
                </a:rPr>
                <a:t> режим;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ru-RU" sz="1600" noProof="1" smtClean="0">
                  <a:solidFill>
                    <a:schemeClr val="bg1"/>
                  </a:solidFill>
                </a:rPr>
                <a:t>Сокращённые сроки</a:t>
              </a:r>
            </a:p>
            <a:p>
              <a:pPr marL="285750" indent="-285750"/>
              <a:r>
                <a:rPr lang="ru-RU" sz="1600" noProof="1" smtClean="0">
                  <a:solidFill>
                    <a:schemeClr val="bg1"/>
                  </a:solidFill>
                </a:rPr>
                <a:t>получения разрешит. </a:t>
              </a:r>
            </a:p>
            <a:p>
              <a:pPr marL="285750" indent="-285750"/>
              <a:r>
                <a:rPr lang="ru-RU" sz="1600" noProof="1" smtClean="0">
                  <a:solidFill>
                    <a:schemeClr val="bg1"/>
                  </a:solidFill>
                </a:rPr>
                <a:t>документации для</a:t>
              </a:r>
            </a:p>
            <a:p>
              <a:pPr marL="285750" indent="-285750"/>
              <a:r>
                <a:rPr lang="ru-RU" sz="1600" noProof="1" smtClean="0">
                  <a:solidFill>
                    <a:schemeClr val="bg1"/>
                  </a:solidFill>
                </a:rPr>
                <a:t>объектов капитального</a:t>
              </a:r>
            </a:p>
            <a:p>
              <a:pPr marL="285750" indent="-285750"/>
              <a:r>
                <a:rPr lang="ru-RU" sz="1600" noProof="1" smtClean="0">
                  <a:solidFill>
                    <a:schemeClr val="bg1"/>
                  </a:solidFill>
                </a:rPr>
                <a:t>строительства</a:t>
              </a:r>
            </a:p>
            <a:p>
              <a:pPr marL="285750" indent="-285750"/>
              <a:endParaRPr lang="ru-RU" sz="1600" noProof="1" smtClean="0">
                <a:solidFill>
                  <a:schemeClr val="bg1"/>
                </a:solidFill>
              </a:endParaRPr>
            </a:p>
            <a:p>
              <a:pPr marL="285750" indent="-285750"/>
              <a:endParaRPr lang="ru-RU" sz="1600" noProof="1" smtClean="0">
                <a:solidFill>
                  <a:schemeClr val="bg1"/>
                </a:solidFill>
              </a:endParaRPr>
            </a:p>
            <a:p>
              <a:pPr marL="285750" indent="-285750"/>
              <a:endParaRPr lang="ru-RU" sz="1600" noProof="1" smtClean="0">
                <a:solidFill>
                  <a:schemeClr val="bg1"/>
                </a:solidFill>
              </a:endParaRPr>
            </a:p>
            <a:p>
              <a:pPr marL="285750" indent="-285750">
                <a:buFont typeface="Wingdings" pitchFamily="2" charset="2"/>
                <a:buChar char="§"/>
              </a:pPr>
              <a:endParaRPr lang="en-US" sz="1600" noProof="1">
                <a:solidFill>
                  <a:schemeClr val="bg1"/>
                </a:solidFill>
              </a:endParaRPr>
            </a:p>
          </p:txBody>
        </p:sp>
      </p:grpSp>
      <p:sp>
        <p:nvSpPr>
          <p:cNvPr id="3" name="Parallelogramm 2"/>
          <p:cNvSpPr/>
          <p:nvPr/>
        </p:nvSpPr>
        <p:spPr bwMode="auto">
          <a:xfrm flipH="1">
            <a:off x="3095000" y="1776526"/>
            <a:ext cx="2534274" cy="438103"/>
          </a:xfrm>
          <a:prstGeom prst="parallelogram">
            <a:avLst>
              <a:gd name="adj" fmla="val 38915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>
            <a:noFill/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 lIns="36000" tIns="72000" rIns="108000" bIns="72000" anchor="ctr"/>
          <a:lstStyle/>
          <a:p>
            <a:pPr defTabSz="801688" eaLnBrk="0" hangingPunct="0"/>
            <a:r>
              <a:rPr lang="ru-RU" sz="2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Региональные, местные  нал.</a:t>
            </a:r>
            <a:endParaRPr lang="de-DE" sz="20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sp>
        <p:nvSpPr>
          <p:cNvPr id="28" name="Parallelogramm 27"/>
          <p:cNvSpPr/>
          <p:nvPr/>
        </p:nvSpPr>
        <p:spPr bwMode="auto">
          <a:xfrm flipH="1">
            <a:off x="5601319" y="1719376"/>
            <a:ext cx="2699718" cy="438103"/>
          </a:xfrm>
          <a:prstGeom prst="parallelogram">
            <a:avLst>
              <a:gd name="adj" fmla="val 38915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>
            <a:noFill/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 lIns="36000" tIns="72000" rIns="108000" bIns="72000" anchor="ctr"/>
          <a:lstStyle/>
          <a:p>
            <a:pPr defTabSz="801688" eaLnBrk="0" hangingPunct="0"/>
            <a:r>
              <a:rPr lang="ru-RU" sz="2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Преференции</a:t>
            </a:r>
            <a:endParaRPr lang="de-DE" sz="20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sp>
        <p:nvSpPr>
          <p:cNvPr id="31" name="Freihandform 30"/>
          <p:cNvSpPr/>
          <p:nvPr/>
        </p:nvSpPr>
        <p:spPr bwMode="auto">
          <a:xfrm>
            <a:off x="542030" y="1704109"/>
            <a:ext cx="2422843" cy="512618"/>
          </a:xfrm>
          <a:custGeom>
            <a:avLst/>
            <a:gdLst>
              <a:gd name="connsiteX0" fmla="*/ 2277978 w 2449094"/>
              <a:gd name="connsiteY0" fmla="*/ 0 h 443832"/>
              <a:gd name="connsiteX1" fmla="*/ 2449094 w 2449094"/>
              <a:gd name="connsiteY1" fmla="*/ 443832 h 443832"/>
              <a:gd name="connsiteX2" fmla="*/ 0 w 2449094"/>
              <a:gd name="connsiteY2" fmla="*/ 443832 h 443832"/>
              <a:gd name="connsiteX3" fmla="*/ 0 w 2449094"/>
              <a:gd name="connsiteY3" fmla="*/ 5348 h 443832"/>
              <a:gd name="connsiteX4" fmla="*/ 2277978 w 2449094"/>
              <a:gd name="connsiteY4" fmla="*/ 0 h 443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094" h="443832">
                <a:moveTo>
                  <a:pt x="2277978" y="0"/>
                </a:moveTo>
                <a:lnTo>
                  <a:pt x="2449094" y="443832"/>
                </a:lnTo>
                <a:lnTo>
                  <a:pt x="0" y="443832"/>
                </a:lnTo>
                <a:lnTo>
                  <a:pt x="0" y="5348"/>
                </a:lnTo>
                <a:lnTo>
                  <a:pt x="2277978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>
            <a:noFill/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 lIns="108000" tIns="72000" rIns="108000" bIns="72000" anchor="ctr"/>
          <a:lstStyle/>
          <a:p>
            <a:pPr defTabSz="801688" eaLnBrk="0" hangingPunct="0"/>
            <a:r>
              <a:rPr lang="ru-RU" sz="2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Федеральные нал. </a:t>
            </a:r>
            <a:endParaRPr lang="de-DE" sz="20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1056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560" y="0"/>
            <a:ext cx="8497092" cy="109081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 Неустойчивость нормативной базы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06510" y="6661652"/>
            <a:ext cx="8497093" cy="42473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642938" y="1514475"/>
            <a:ext cx="3028950" cy="100012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Налог на прибыль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614363" y="2928938"/>
            <a:ext cx="3028950" cy="100012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НДС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642937" y="4443413"/>
            <a:ext cx="3028950" cy="100012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Налог на имущество организации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4557712" y="1457325"/>
            <a:ext cx="3843338" cy="3957637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Единый налог</a:t>
            </a:r>
          </a:p>
          <a:p>
            <a:pPr marL="357188"/>
            <a:r>
              <a:rPr lang="ru-RU" sz="2400" dirty="0" smtClean="0">
                <a:solidFill>
                  <a:schemeClr val="tx1"/>
                </a:solidFill>
              </a:rPr>
              <a:t>6% - первые 5 лет;</a:t>
            </a:r>
          </a:p>
          <a:p>
            <a:pPr marL="357188"/>
            <a:r>
              <a:rPr lang="ru-RU" sz="2400" dirty="0" smtClean="0">
                <a:solidFill>
                  <a:schemeClr val="tx1"/>
                </a:solidFill>
              </a:rPr>
              <a:t>10% - посл. годы</a:t>
            </a:r>
          </a:p>
          <a:p>
            <a:pPr algn="ctr"/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8" name="Прямая соединительная линия 17"/>
          <p:cNvCxnSpPr>
            <a:stCxn id="8" idx="3"/>
          </p:cNvCxnSpPr>
          <p:nvPr/>
        </p:nvCxnSpPr>
        <p:spPr>
          <a:xfrm>
            <a:off x="3671888" y="2014538"/>
            <a:ext cx="2714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686175" y="4957763"/>
            <a:ext cx="2714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929063" y="2028825"/>
            <a:ext cx="42862" cy="2971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0" idx="3"/>
            <a:endCxn id="12" idx="1"/>
          </p:cNvCxnSpPr>
          <p:nvPr/>
        </p:nvCxnSpPr>
        <p:spPr>
          <a:xfrm>
            <a:off x="3643313" y="3429001"/>
            <a:ext cx="914399" cy="71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0" y="2017714"/>
            <a:ext cx="9155430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02727" y="1304205"/>
            <a:ext cx="4835632" cy="17576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55" y="180059"/>
            <a:ext cx="2833650" cy="28336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62" y="954811"/>
            <a:ext cx="2833650" cy="283365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282264" y="3200400"/>
            <a:ext cx="9181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Text 1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6477000" y="3200399"/>
            <a:ext cx="9181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Text 3</a:t>
            </a:r>
            <a:endParaRPr lang="en-US" sz="2400" dirty="0"/>
          </a:p>
        </p:txBody>
      </p:sp>
      <p:pic>
        <p:nvPicPr>
          <p:cNvPr id="11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92980">
            <a:off x="-1111573" y="595572"/>
            <a:ext cx="4832682" cy="5532954"/>
          </a:xfrm>
          <a:prstGeom prst="rect">
            <a:avLst/>
          </a:prstGeom>
        </p:spPr>
      </p:pic>
      <p:pic>
        <p:nvPicPr>
          <p:cNvPr id="12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86387" y="742954"/>
            <a:ext cx="4729162" cy="51577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727" y="3249757"/>
            <a:ext cx="1787235" cy="3103417"/>
          </a:xfrm>
          <a:prstGeom prst="rect">
            <a:avLst/>
          </a:prstGeom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4688031" y="3061855"/>
            <a:ext cx="909205" cy="8035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908774" y="899950"/>
            <a:ext cx="156377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термин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«Товар»</a:t>
            </a:r>
          </a:p>
        </p:txBody>
      </p:sp>
      <p:sp>
        <p:nvSpPr>
          <p:cNvPr id="15" name="Rectangle 20"/>
          <p:cNvSpPr/>
          <p:nvPr/>
        </p:nvSpPr>
        <p:spPr>
          <a:xfrm>
            <a:off x="194024" y="1985961"/>
            <a:ext cx="23205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- движимое имущество, </a:t>
            </a:r>
            <a:r>
              <a:rPr lang="ru-RU" sz="2400" b="1" dirty="0" smtClean="0">
                <a:solidFill>
                  <a:srgbClr val="FF0000"/>
                </a:solidFill>
              </a:rPr>
              <a:t>перемещаемое через таможенную границу</a:t>
            </a:r>
          </a:p>
        </p:txBody>
      </p:sp>
      <p:sp>
        <p:nvSpPr>
          <p:cNvPr id="23" name="Rectangle 20"/>
          <p:cNvSpPr/>
          <p:nvPr/>
        </p:nvSpPr>
        <p:spPr>
          <a:xfrm>
            <a:off x="6386514" y="2142962"/>
            <a:ext cx="27574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- часть </a:t>
            </a:r>
            <a:r>
              <a:rPr lang="ru-RU" sz="2400" dirty="0" err="1" smtClean="0"/>
              <a:t>материально-производств</a:t>
            </a:r>
            <a:r>
              <a:rPr lang="ru-RU" sz="2400" dirty="0" smtClean="0"/>
              <a:t>. запасов, </a:t>
            </a:r>
            <a:r>
              <a:rPr lang="ru-RU" sz="2400" b="1" dirty="0" smtClean="0">
                <a:solidFill>
                  <a:srgbClr val="FF0000"/>
                </a:solidFill>
              </a:rPr>
              <a:t>предназначенных для продажи</a:t>
            </a:r>
          </a:p>
        </p:txBody>
      </p:sp>
      <p:sp>
        <p:nvSpPr>
          <p:cNvPr id="25" name="Rectangle 20"/>
          <p:cNvSpPr/>
          <p:nvPr/>
        </p:nvSpPr>
        <p:spPr>
          <a:xfrm>
            <a:off x="379762" y="442750"/>
            <a:ext cx="1563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Закон о СПВ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Rectangle 20"/>
          <p:cNvSpPr/>
          <p:nvPr/>
        </p:nvSpPr>
        <p:spPr>
          <a:xfrm>
            <a:off x="6286500" y="514188"/>
            <a:ext cx="2857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Документ, регламентирующий БУ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 flipH="1">
            <a:off x="2928938" y="1928813"/>
            <a:ext cx="657225" cy="414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657850" y="2000250"/>
            <a:ext cx="571500" cy="400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Заголовок 1"/>
          <p:cNvSpPr txBox="1">
            <a:spLocks/>
          </p:cNvSpPr>
          <p:nvPr/>
        </p:nvSpPr>
        <p:spPr>
          <a:xfrm>
            <a:off x="646908" y="5581452"/>
            <a:ext cx="8497092" cy="109081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kumimoji="0" lang="ru-RU" sz="3600" b="1" i="0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Разночтение в понятийном аппарате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2590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8574"/>
            <a:ext cx="9147359" cy="89889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2. Разночтение в понятийном аппарате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pSp>
        <p:nvGrpSpPr>
          <p:cNvPr id="3" name="Group 173"/>
          <p:cNvGrpSpPr>
            <a:grpSpLocks/>
          </p:cNvGrpSpPr>
          <p:nvPr/>
        </p:nvGrpSpPr>
        <p:grpSpPr bwMode="auto">
          <a:xfrm>
            <a:off x="-4857750" y="2183872"/>
            <a:ext cx="4857750" cy="552450"/>
            <a:chOff x="1248" y="1350"/>
            <a:chExt cx="3060" cy="348"/>
          </a:xfrm>
        </p:grpSpPr>
        <p:sp>
          <p:nvSpPr>
            <p:cNvPr id="707" name="AutoShape 95"/>
            <p:cNvSpPr>
              <a:spLocks noChangeArrowheads="1"/>
            </p:cNvSpPr>
            <p:nvPr/>
          </p:nvSpPr>
          <p:spPr bwMode="gray">
            <a:xfrm>
              <a:off x="1248" y="1350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268B4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08" name="AutoShape 94"/>
            <p:cNvSpPr>
              <a:spLocks noChangeArrowheads="1"/>
            </p:cNvSpPr>
            <p:nvPr/>
          </p:nvSpPr>
          <p:spPr bwMode="gray">
            <a:xfrm>
              <a:off x="1303" y="1380"/>
              <a:ext cx="2969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B9F3">
                    <a:alpha val="50000"/>
                  </a:srgbClr>
                </a:gs>
                <a:gs pos="100000">
                  <a:srgbClr val="1E52B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09" name="Text Box 42"/>
            <p:cNvSpPr txBox="1">
              <a:spLocks noChangeArrowheads="1"/>
            </p:cNvSpPr>
            <p:nvPr/>
          </p:nvSpPr>
          <p:spPr bwMode="gray">
            <a:xfrm>
              <a:off x="1392" y="1380"/>
              <a:ext cx="2640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</a:rPr>
                <a:t>Click </a:t>
              </a:r>
              <a:r>
                <a:rPr lang="en-US" sz="2400" dirty="0" smtClean="0">
                  <a:solidFill>
                    <a:srgbClr val="FFFFFF"/>
                  </a:solidFill>
                </a:rPr>
                <a:t>t </a:t>
              </a:r>
              <a:r>
                <a:rPr lang="en-US" sz="2400" dirty="0">
                  <a:solidFill>
                    <a:srgbClr val="FFFFFF"/>
                  </a:solidFill>
                </a:rPr>
                <a:t>add Title</a:t>
              </a:r>
            </a:p>
          </p:txBody>
        </p:sp>
      </p:grpSp>
      <p:grpSp>
        <p:nvGrpSpPr>
          <p:cNvPr id="4" name="Group 174"/>
          <p:cNvGrpSpPr>
            <a:grpSpLocks/>
          </p:cNvGrpSpPr>
          <p:nvPr/>
        </p:nvGrpSpPr>
        <p:grpSpPr bwMode="auto">
          <a:xfrm>
            <a:off x="-4857750" y="3060606"/>
            <a:ext cx="4857750" cy="552450"/>
            <a:chOff x="1260" y="1794"/>
            <a:chExt cx="3060" cy="348"/>
          </a:xfrm>
        </p:grpSpPr>
        <p:sp>
          <p:nvSpPr>
            <p:cNvPr id="711" name="AutoShape 109"/>
            <p:cNvSpPr>
              <a:spLocks noChangeArrowheads="1"/>
            </p:cNvSpPr>
            <p:nvPr/>
          </p:nvSpPr>
          <p:spPr bwMode="gray">
            <a:xfrm>
              <a:off x="1260" y="1794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268B4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12" name="AutoShape 110"/>
            <p:cNvSpPr>
              <a:spLocks noChangeArrowheads="1"/>
            </p:cNvSpPr>
            <p:nvPr/>
          </p:nvSpPr>
          <p:spPr bwMode="gray">
            <a:xfrm>
              <a:off x="1315" y="1824"/>
              <a:ext cx="2969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B9F3">
                    <a:alpha val="50000"/>
                  </a:srgbClr>
                </a:gs>
                <a:gs pos="100000">
                  <a:srgbClr val="1E52B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13" name="Text Box 111"/>
            <p:cNvSpPr txBox="1">
              <a:spLocks noChangeArrowheads="1"/>
            </p:cNvSpPr>
            <p:nvPr/>
          </p:nvSpPr>
          <p:spPr bwMode="gray">
            <a:xfrm>
              <a:off x="1404" y="1824"/>
              <a:ext cx="2640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</a:rPr>
                <a:t>Click to add Title</a:t>
              </a:r>
            </a:p>
          </p:txBody>
        </p:sp>
      </p:grpSp>
      <p:grpSp>
        <p:nvGrpSpPr>
          <p:cNvPr id="5" name="Group 175"/>
          <p:cNvGrpSpPr>
            <a:grpSpLocks/>
          </p:cNvGrpSpPr>
          <p:nvPr/>
        </p:nvGrpSpPr>
        <p:grpSpPr bwMode="auto">
          <a:xfrm>
            <a:off x="-4857750" y="3789268"/>
            <a:ext cx="4857750" cy="552450"/>
            <a:chOff x="1248" y="2244"/>
            <a:chExt cx="3060" cy="348"/>
          </a:xfrm>
        </p:grpSpPr>
        <p:sp>
          <p:nvSpPr>
            <p:cNvPr id="715" name="AutoShape 125"/>
            <p:cNvSpPr>
              <a:spLocks noChangeArrowheads="1"/>
            </p:cNvSpPr>
            <p:nvPr/>
          </p:nvSpPr>
          <p:spPr bwMode="gray">
            <a:xfrm>
              <a:off x="1248" y="2244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268B4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16" name="AutoShape 126"/>
            <p:cNvSpPr>
              <a:spLocks noChangeArrowheads="1"/>
            </p:cNvSpPr>
            <p:nvPr/>
          </p:nvSpPr>
          <p:spPr bwMode="gray">
            <a:xfrm>
              <a:off x="1303" y="2274"/>
              <a:ext cx="2969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B9F3">
                    <a:alpha val="50000"/>
                  </a:srgbClr>
                </a:gs>
                <a:gs pos="100000">
                  <a:srgbClr val="1E52B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17" name="Text Box 127"/>
            <p:cNvSpPr txBox="1">
              <a:spLocks noChangeArrowheads="1"/>
            </p:cNvSpPr>
            <p:nvPr/>
          </p:nvSpPr>
          <p:spPr bwMode="gray">
            <a:xfrm>
              <a:off x="1392" y="2274"/>
              <a:ext cx="2640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</a:rPr>
                <a:t>Click to add Title</a:t>
              </a:r>
            </a:p>
          </p:txBody>
        </p:sp>
      </p:grpSp>
      <p:grpSp>
        <p:nvGrpSpPr>
          <p:cNvPr id="6" name="Group 176"/>
          <p:cNvGrpSpPr>
            <a:grpSpLocks/>
          </p:cNvGrpSpPr>
          <p:nvPr/>
        </p:nvGrpSpPr>
        <p:grpSpPr bwMode="auto">
          <a:xfrm>
            <a:off x="-4857750" y="4479830"/>
            <a:ext cx="4857750" cy="552450"/>
            <a:chOff x="1248" y="2724"/>
            <a:chExt cx="3060" cy="348"/>
          </a:xfrm>
        </p:grpSpPr>
        <p:sp>
          <p:nvSpPr>
            <p:cNvPr id="719" name="AutoShape 141"/>
            <p:cNvSpPr>
              <a:spLocks noChangeArrowheads="1"/>
            </p:cNvSpPr>
            <p:nvPr/>
          </p:nvSpPr>
          <p:spPr bwMode="gray">
            <a:xfrm>
              <a:off x="1248" y="2724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268B4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20" name="AutoShape 142"/>
            <p:cNvSpPr>
              <a:spLocks noChangeArrowheads="1"/>
            </p:cNvSpPr>
            <p:nvPr/>
          </p:nvSpPr>
          <p:spPr bwMode="gray">
            <a:xfrm>
              <a:off x="1303" y="2754"/>
              <a:ext cx="2969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B9F3">
                    <a:alpha val="50000"/>
                  </a:srgbClr>
                </a:gs>
                <a:gs pos="100000">
                  <a:srgbClr val="1E52B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21" name="Text Box 143"/>
            <p:cNvSpPr txBox="1">
              <a:spLocks noChangeArrowheads="1"/>
            </p:cNvSpPr>
            <p:nvPr/>
          </p:nvSpPr>
          <p:spPr bwMode="gray">
            <a:xfrm>
              <a:off x="1392" y="2754"/>
              <a:ext cx="2640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</a:rPr>
                <a:t>Click to add Title</a:t>
              </a:r>
            </a:p>
          </p:txBody>
        </p:sp>
      </p:grpSp>
      <p:grpSp>
        <p:nvGrpSpPr>
          <p:cNvPr id="7" name="Group 177"/>
          <p:cNvGrpSpPr>
            <a:grpSpLocks/>
          </p:cNvGrpSpPr>
          <p:nvPr/>
        </p:nvGrpSpPr>
        <p:grpSpPr bwMode="auto">
          <a:xfrm>
            <a:off x="-5045729" y="5398993"/>
            <a:ext cx="4857750" cy="552450"/>
            <a:chOff x="1248" y="3204"/>
            <a:chExt cx="3060" cy="348"/>
          </a:xfrm>
        </p:grpSpPr>
        <p:sp>
          <p:nvSpPr>
            <p:cNvPr id="723" name="AutoShape 157"/>
            <p:cNvSpPr>
              <a:spLocks noChangeArrowheads="1"/>
            </p:cNvSpPr>
            <p:nvPr/>
          </p:nvSpPr>
          <p:spPr bwMode="gray">
            <a:xfrm>
              <a:off x="1248" y="3204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268B4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24" name="AutoShape 158"/>
            <p:cNvSpPr>
              <a:spLocks noChangeArrowheads="1"/>
            </p:cNvSpPr>
            <p:nvPr/>
          </p:nvSpPr>
          <p:spPr bwMode="gray">
            <a:xfrm>
              <a:off x="1303" y="3234"/>
              <a:ext cx="2969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B9F3">
                    <a:alpha val="50000"/>
                  </a:srgbClr>
                </a:gs>
                <a:gs pos="100000">
                  <a:srgbClr val="1E52B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25" name="Text Box 159"/>
            <p:cNvSpPr txBox="1">
              <a:spLocks noChangeArrowheads="1"/>
            </p:cNvSpPr>
            <p:nvPr/>
          </p:nvSpPr>
          <p:spPr bwMode="gray">
            <a:xfrm>
              <a:off x="1392" y="3234"/>
              <a:ext cx="2640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400">
                  <a:solidFill>
                    <a:srgbClr val="FFFFFF"/>
                  </a:solidFill>
                </a:rPr>
                <a:t>Click to add Title</a:t>
              </a:r>
            </a:p>
          </p:txBody>
        </p:sp>
      </p:grpSp>
      <p:sp>
        <p:nvSpPr>
          <p:cNvPr id="23" name="Заголовок 1"/>
          <p:cNvSpPr txBox="1">
            <a:spLocks/>
          </p:cNvSpPr>
          <p:nvPr/>
        </p:nvSpPr>
        <p:spPr>
          <a:xfrm>
            <a:off x="-3359" y="1893050"/>
            <a:ext cx="9147359" cy="89889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1" i="0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" name="Rectangle 20"/>
          <p:cNvSpPr/>
          <p:nvPr/>
        </p:nvSpPr>
        <p:spPr>
          <a:xfrm>
            <a:off x="1114427" y="2185824"/>
            <a:ext cx="7043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Товар</a:t>
            </a:r>
            <a:r>
              <a:rPr lang="ru-RU" sz="3600" b="1" dirty="0" smtClean="0"/>
              <a:t> – материальные ценности,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не предназначенные</a:t>
            </a:r>
            <a:r>
              <a:rPr lang="ru-RU" sz="3600" b="1" dirty="0" smtClean="0"/>
              <a:t> </a:t>
            </a:r>
          </a:p>
          <a:p>
            <a:pPr algn="ctr"/>
            <a:r>
              <a:rPr lang="ru-RU" sz="3600" b="1" dirty="0" smtClean="0"/>
              <a:t>для перепродажи</a:t>
            </a:r>
          </a:p>
        </p:txBody>
      </p:sp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Скругленный прямоугольник 37"/>
          <p:cNvSpPr/>
          <p:nvPr/>
        </p:nvSpPr>
        <p:spPr bwMode="auto">
          <a:xfrm>
            <a:off x="0" y="6192983"/>
            <a:ext cx="2318902" cy="66501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Подлежат  декларированию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 bwMode="auto">
          <a:xfrm>
            <a:off x="2779571" y="6192983"/>
            <a:ext cx="2318902" cy="66501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Не декларируются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5398079" y="2792991"/>
            <a:ext cx="3075710" cy="66501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Не декларируются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858000"/>
            <a:ext cx="8497093" cy="42473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93964"/>
            <a:ext cx="9144000" cy="706583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 Отражение в Бухгалтерском учёте</a:t>
            </a:r>
            <a:b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ин. товаров, не подлежащих декларированию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484909" y="955963"/>
            <a:ext cx="8160327" cy="9282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Товары, ввозимые на портовые и </a:t>
            </a:r>
            <a:r>
              <a:rPr lang="ru-RU" sz="2400" b="1" dirty="0" err="1" smtClean="0">
                <a:solidFill>
                  <a:srgbClr val="002060"/>
                </a:solidFill>
              </a:rPr>
              <a:t>логистические</a:t>
            </a:r>
            <a:r>
              <a:rPr lang="ru-RU" sz="2400" b="1" dirty="0" smtClean="0">
                <a:solidFill>
                  <a:srgbClr val="002060"/>
                </a:solidFill>
              </a:rPr>
              <a:t> участки Свободной таможенной зоны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891887" y="2188586"/>
            <a:ext cx="2978727" cy="6650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sz="2000" dirty="0" smtClean="0"/>
              <a:t>Товары из стран ЕЭС</a:t>
            </a:r>
            <a:endParaRPr lang="ru-RU" sz="2000" dirty="0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5430982" y="2216727"/>
            <a:ext cx="2909455" cy="6650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sz="2000" dirty="0" smtClean="0"/>
              <a:t>Товары из стран, не принадлежащих к  ЕЭС</a:t>
            </a:r>
            <a:endParaRPr lang="ru-RU" sz="2000" dirty="0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2918980" y="3126798"/>
            <a:ext cx="2022763" cy="318048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sz="1600" dirty="0" smtClean="0"/>
              <a:t>Все товары, </a:t>
            </a:r>
            <a:r>
              <a:rPr lang="ru-RU" sz="1600" b="1" dirty="0" smtClean="0">
                <a:solidFill>
                  <a:srgbClr val="FF0000"/>
                </a:solidFill>
              </a:rPr>
              <a:t>не предназначенные </a:t>
            </a:r>
            <a:r>
              <a:rPr lang="ru-RU" sz="1600" b="1" dirty="0" smtClean="0"/>
              <a:t>для  целей строительства, </a:t>
            </a:r>
            <a:r>
              <a:rPr lang="ru-RU" sz="1600" dirty="0" smtClean="0"/>
              <a:t>реконструкции объектов инфраструктуры морского порта, аэропорта, расположенных на портовых и </a:t>
            </a:r>
            <a:r>
              <a:rPr lang="ru-RU" sz="1600" dirty="0" err="1" smtClean="0"/>
              <a:t>логистических</a:t>
            </a:r>
            <a:r>
              <a:rPr lang="ru-RU" sz="1600" dirty="0" smtClean="0"/>
              <a:t> участках</a:t>
            </a:r>
            <a:endParaRPr lang="ru-RU" sz="1600" dirty="0"/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3546764" y="3948545"/>
            <a:ext cx="0" cy="415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 bwMode="auto">
          <a:xfrm>
            <a:off x="173182" y="3127661"/>
            <a:ext cx="2043113" cy="315147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sz="1600" dirty="0" smtClean="0"/>
              <a:t>Все товары, 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/>
              <a:t>предназначенные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/>
              <a:t>для  целей строительства, реконструкции объектов инфраструктуры морского порта, аэропорта, расположенных на портовых и </a:t>
            </a:r>
            <a:r>
              <a:rPr lang="ru-RU" sz="1600" dirty="0" err="1" smtClean="0"/>
              <a:t>логистических</a:t>
            </a:r>
            <a:r>
              <a:rPr lang="ru-RU" sz="1600" dirty="0" smtClean="0"/>
              <a:t> участках</a:t>
            </a:r>
            <a:endParaRPr lang="ru-RU" sz="1600" dirty="0"/>
          </a:p>
        </p:txBody>
      </p:sp>
      <p:cxnSp>
        <p:nvCxnSpPr>
          <p:cNvPr id="40" name="Прямая со стрелкой 39"/>
          <p:cNvCxnSpPr>
            <a:stCxn id="5" idx="2"/>
          </p:cNvCxnSpPr>
          <p:nvPr/>
        </p:nvCxnSpPr>
        <p:spPr>
          <a:xfrm flipH="1">
            <a:off x="3823855" y="1884218"/>
            <a:ext cx="741218" cy="3602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5" idx="2"/>
          </p:cNvCxnSpPr>
          <p:nvPr/>
        </p:nvCxnSpPr>
        <p:spPr>
          <a:xfrm>
            <a:off x="4565073" y="1884218"/>
            <a:ext cx="879763" cy="4017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stCxn id="6" idx="2"/>
          </p:cNvCxnSpPr>
          <p:nvPr/>
        </p:nvCxnSpPr>
        <p:spPr>
          <a:xfrm flipH="1">
            <a:off x="2008909" y="2853603"/>
            <a:ext cx="372342" cy="2913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2632364" y="2854036"/>
            <a:ext cx="387927" cy="3325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577153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042988"/>
            <a:ext cx="5029961" cy="606019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 Отражение в Бухгалтерском учёте</a:t>
            </a:r>
            <a:br>
              <a:rPr lang="ru-RU" sz="3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ru-RU" sz="3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ин. товаров, не подлежащих декларированию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00100" y="1828800"/>
            <a:ext cx="3414713" cy="4471987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Там. декларация</a:t>
            </a:r>
            <a:endParaRPr lang="ru-RU" dirty="0"/>
          </a:p>
          <a:p>
            <a:pPr>
              <a:buNone/>
            </a:pPr>
            <a:r>
              <a:rPr lang="ru-RU" dirty="0" smtClean="0"/>
              <a:t>1. Фиксация таможенной стоимости в ин. валюте</a:t>
            </a:r>
          </a:p>
          <a:p>
            <a:pPr>
              <a:buNone/>
            </a:pPr>
            <a:r>
              <a:rPr lang="ru-RU" dirty="0" smtClean="0"/>
              <a:t>2. Определение и отражение курса рубля по отношению к ин. валюте на дату подачи информации в таможенный орган о ввезённом иностранном грузе.</a:t>
            </a:r>
          </a:p>
          <a:p>
            <a:pPr>
              <a:buNone/>
            </a:pPr>
            <a:r>
              <a:rPr lang="ru-RU" dirty="0" smtClean="0"/>
              <a:t>3.  Отражение даты таможенного разрешения о выпуске товара.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4. Отражение суммы НДС</a:t>
            </a:r>
            <a:r>
              <a:rPr lang="ru-RU" dirty="0" smtClean="0"/>
              <a:t>, уплаченного в таможенный орган и подлежащего возмещению из бюджета.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973782" y="1759527"/>
            <a:ext cx="3449782" cy="4613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5011883" y="1773383"/>
            <a:ext cx="3414713" cy="44719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0" tIns="0" rIns="0" bIns="0" rtlCol="0">
            <a:normAutofit/>
          </a:bodyPr>
          <a:lstStyle/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Там. декларация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Стоимость</a:t>
            </a: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товара в ин. </a:t>
            </a:r>
            <a:r>
              <a:rPr lang="ru-RU" dirty="0" smtClean="0"/>
              <a:t>валюте можно подтвердить инвойсом.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</a:t>
            </a: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Стоимость</a:t>
            </a: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 рублевом выражении товара определяется расчётным путём с учётом способа оплаты (авансом или по факту)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6213" lvl="0" indent="-176213">
              <a:spcBef>
                <a:spcPct val="20000"/>
              </a:spcBef>
            </a:pPr>
            <a:r>
              <a:rPr lang="ru-RU" dirty="0" smtClean="0"/>
              <a:t>и даты </a:t>
            </a:r>
            <a:r>
              <a:rPr lang="ru-RU" dirty="0" smtClean="0"/>
              <a:t>получения разрешения выпуска груза с таможни.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Сумму НДС можно подтвердить платёжным поручением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(если резидент СПВ – новое</a:t>
            </a:r>
            <a:r>
              <a:rPr kumimoji="0" lang="ru-RU" sz="1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юр. лицо)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4959929" y="1288474"/>
            <a:ext cx="3508232" cy="59574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sz="2800" b="1" noProof="0" dirty="0" smtClean="0">
                <a:solidFill>
                  <a:srgbClr val="C00000"/>
                </a:solidFill>
              </a:rPr>
              <a:t>Решение проблемы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трелка вправо 11"/>
          <p:cNvSpPr/>
          <p:nvPr/>
        </p:nvSpPr>
        <p:spPr bwMode="auto">
          <a:xfrm>
            <a:off x="4419600" y="2285999"/>
            <a:ext cx="457200" cy="22167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трелка вправо 12"/>
          <p:cNvSpPr/>
          <p:nvPr/>
        </p:nvSpPr>
        <p:spPr bwMode="auto">
          <a:xfrm>
            <a:off x="4405745" y="2826327"/>
            <a:ext cx="457200" cy="22167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 bwMode="auto">
          <a:xfrm>
            <a:off x="4433455" y="4585856"/>
            <a:ext cx="471053" cy="207817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 bwMode="auto">
          <a:xfrm>
            <a:off x="4447308" y="5195454"/>
            <a:ext cx="457200" cy="22167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User\Desktop\2-1-04_782_Baeva_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9226" y="2184690"/>
            <a:ext cx="1042986" cy="17296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276" y="285749"/>
            <a:ext cx="8497092" cy="109081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4. Противоречие в критериях отбора резидентов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7146" y="5522119"/>
            <a:ext cx="8776854" cy="3786188"/>
          </a:xfrm>
        </p:spPr>
        <p:txBody>
          <a:bodyPr/>
          <a:lstStyle/>
          <a:p>
            <a:r>
              <a:rPr lang="ru-RU" sz="2000" dirty="0" smtClean="0"/>
              <a:t>Резидентом СПВ смогут стать только новые предприятия.</a:t>
            </a:r>
          </a:p>
          <a:p>
            <a:r>
              <a:rPr lang="ru-RU" sz="2000" dirty="0" smtClean="0"/>
              <a:t>При этом они должны предоставить бизнес-план на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техническое переоборудование или модернизацию производства.</a:t>
            </a:r>
          </a:p>
          <a:p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991033" y="1875125"/>
            <a:ext cx="2715491" cy="609600"/>
          </a:xfrm>
          <a:prstGeom prst="round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dirty="0" smtClean="0"/>
              <a:t>Новое предприятие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1032595" y="2452687"/>
            <a:ext cx="2715491" cy="609600"/>
          </a:xfrm>
          <a:prstGeom prst="roundRect">
            <a:avLst/>
          </a:prstGeom>
          <a:noFill/>
          <a:ln w="12700">
            <a:noFill/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Оборудование отсутствует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6" name="Picture 8" descr="C:\Users\User\Desktop\frontpage.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056" y="3380172"/>
            <a:ext cx="4499694" cy="1622386"/>
          </a:xfrm>
          <a:prstGeom prst="rect">
            <a:avLst/>
          </a:prstGeom>
          <a:noFill/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-3075709" y="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742950" y="3271837"/>
            <a:ext cx="3586163" cy="178593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28637" y="3486150"/>
            <a:ext cx="4143375" cy="15001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трелка вправо 29"/>
          <p:cNvSpPr/>
          <p:nvPr/>
        </p:nvSpPr>
        <p:spPr bwMode="auto">
          <a:xfrm>
            <a:off x="3886200" y="2486027"/>
            <a:ext cx="1257300" cy="428623"/>
          </a:xfrm>
          <a:prstGeom prst="rightArrow">
            <a:avLst/>
          </a:prstGeom>
          <a:solidFill>
            <a:srgbClr val="00B0F0"/>
          </a:solidFill>
          <a:ln w="12700">
            <a:solidFill>
              <a:srgbClr val="0070C0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 bwMode="auto">
          <a:xfrm>
            <a:off x="6057901" y="2095500"/>
            <a:ext cx="2890836" cy="1576388"/>
          </a:xfrm>
          <a:prstGeom prst="roundRect">
            <a:avLst/>
          </a:prstGeom>
          <a:noFill/>
          <a:ln w="12700">
            <a:noFill/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Модернизировать нечего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Сущность раздельного учёта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47700" y="1540309"/>
          <a:ext cx="8496300" cy="4248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Выгнутая вниз стрелка 11"/>
          <p:cNvSpPr/>
          <p:nvPr/>
        </p:nvSpPr>
        <p:spPr bwMode="auto">
          <a:xfrm rot="16200000">
            <a:off x="6944592" y="2899062"/>
            <a:ext cx="2680853" cy="595745"/>
          </a:xfrm>
          <a:prstGeom prst="curvedUpArrow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5985162" y="2507672"/>
            <a:ext cx="1814945" cy="900546"/>
          </a:xfrm>
          <a:prstGeom prst="rect">
            <a:avLst/>
          </a:prstGeom>
          <a:noFill/>
          <a:ln w="12700">
            <a:solidFill>
              <a:srgbClr val="FAFAFA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Налоги платятся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 общем основании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 bwMode="auto">
          <a:xfrm>
            <a:off x="6733310" y="2369127"/>
            <a:ext cx="263236" cy="249382"/>
          </a:xfrm>
          <a:prstGeom prst="downArrow">
            <a:avLst/>
          </a:prstGeom>
          <a:solidFill>
            <a:srgbClr val="7030A0"/>
          </a:solidFill>
          <a:ln w="12700">
            <a:solidFill>
              <a:srgbClr val="A50021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5805053" y="5098473"/>
            <a:ext cx="2230584" cy="900546"/>
          </a:xfrm>
          <a:prstGeom prst="rect">
            <a:avLst/>
          </a:prstGeom>
          <a:noFill/>
          <a:ln w="12700">
            <a:solidFill>
              <a:srgbClr val="FAFAFA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Льготный режим налогообложения,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Т.к. деятельность попадает под действие режима СПВ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 bwMode="auto">
          <a:xfrm>
            <a:off x="6788728" y="4655127"/>
            <a:ext cx="263236" cy="249382"/>
          </a:xfrm>
          <a:prstGeom prst="downArrow">
            <a:avLst/>
          </a:prstGeom>
          <a:solidFill>
            <a:srgbClr val="7030A0"/>
          </a:solidFill>
          <a:ln w="12700">
            <a:solidFill>
              <a:srgbClr val="A50021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Чтобы определить, какую сумму «входного» НДС и в какой момент можно принять к вычету, фирмам необходимо наладить раздельный учёт, т.е. разделить налогооблагаемую базу на льготную и обычную. Организовать его можно путём открытия отдельного субсчёта к счетам </a:t>
            </a:r>
            <a:r>
              <a:rPr lang="ru-RU" sz="3200" dirty="0" smtClean="0">
                <a:solidFill>
                  <a:srgbClr val="C00000"/>
                </a:solidFill>
              </a:rPr>
              <a:t>43, 20, 44, 90</a:t>
            </a:r>
            <a:r>
              <a:rPr lang="ru-RU" sz="3200" dirty="0" smtClean="0"/>
              <a:t>.</a:t>
            </a:r>
          </a:p>
          <a:p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834" y="6337513"/>
            <a:ext cx="8497093" cy="42473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145670" y="1305574"/>
            <a:ext cx="8497093" cy="2642972"/>
          </a:xfrm>
          <a:prstGeom prst="rect">
            <a:avLst/>
          </a:prstGeom>
        </p:spPr>
        <p:txBody>
          <a:bodyPr vert="horz" lIns="0" tIns="0" rIns="0" bIns="0" rtlCol="0">
            <a:normAutofit fontScale="77500" lnSpcReduction="20000"/>
          </a:bodyPr>
          <a:lstStyle/>
          <a:p>
            <a:r>
              <a:rPr lang="ru-RU" sz="3400" b="1" dirty="0" smtClean="0"/>
              <a:t>62-1</a:t>
            </a:r>
            <a:r>
              <a:rPr lang="ru-RU" sz="3400" dirty="0" smtClean="0"/>
              <a:t>«Расчёты с покупателями и заказчиками, приобретающими продукцию в рамках режима </a:t>
            </a:r>
          </a:p>
          <a:p>
            <a:r>
              <a:rPr lang="ru-RU" sz="3400" dirty="0" smtClean="0"/>
              <a:t>Свободного порта»;</a:t>
            </a:r>
          </a:p>
          <a:p>
            <a:endParaRPr lang="ru-RU" sz="3400" dirty="0" smtClean="0"/>
          </a:p>
          <a:p>
            <a:r>
              <a:rPr lang="ru-RU" sz="3400" b="1" dirty="0" smtClean="0"/>
              <a:t>62-2</a:t>
            </a:r>
            <a:r>
              <a:rPr lang="ru-RU" sz="3400" dirty="0" smtClean="0"/>
              <a:t>«Расчёты с покупателями и заказчиками, приобретающими сырьё для реализации продукции, </a:t>
            </a:r>
          </a:p>
          <a:p>
            <a:r>
              <a:rPr lang="ru-RU" sz="3400" dirty="0" smtClean="0"/>
              <a:t>не попадающей в поле </a:t>
            </a:r>
            <a:r>
              <a:rPr lang="ru-RU" sz="3400" dirty="0" err="1" smtClean="0"/>
              <a:t>резидентства</a:t>
            </a:r>
            <a:r>
              <a:rPr lang="ru-RU" sz="3400" dirty="0" smtClean="0"/>
              <a:t> Свободного порта».</a:t>
            </a: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117962" y="4215028"/>
            <a:ext cx="8497093" cy="26429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600" b="1" dirty="0" smtClean="0"/>
              <a:t>68-1</a:t>
            </a:r>
            <a:r>
              <a:rPr lang="ru-RU" sz="2600" dirty="0" smtClean="0"/>
              <a:t>«Расчёты по налогам и сборам, уплачиваемым</a:t>
            </a:r>
          </a:p>
          <a:p>
            <a:pPr>
              <a:lnSpc>
                <a:spcPct val="80000"/>
              </a:lnSpc>
            </a:pPr>
            <a:r>
              <a:rPr lang="ru-RU" sz="2600" dirty="0" smtClean="0"/>
              <a:t> в рамках режима Свободного порта»</a:t>
            </a:r>
          </a:p>
          <a:p>
            <a:pPr>
              <a:lnSpc>
                <a:spcPct val="80000"/>
              </a:lnSpc>
            </a:pPr>
            <a:endParaRPr lang="ru-RU" sz="2600" dirty="0" smtClean="0"/>
          </a:p>
          <a:p>
            <a:pPr>
              <a:lnSpc>
                <a:spcPct val="80000"/>
              </a:lnSpc>
            </a:pPr>
            <a:r>
              <a:rPr lang="ru-RU" sz="2600" b="1" dirty="0" smtClean="0"/>
              <a:t>68-2</a:t>
            </a:r>
            <a:r>
              <a:rPr lang="ru-RU" sz="2600" dirty="0" smtClean="0"/>
              <a:t>«Расчёты по налогам и сборам, уплачиваемым </a:t>
            </a:r>
          </a:p>
          <a:p>
            <a:pPr>
              <a:lnSpc>
                <a:spcPct val="80000"/>
              </a:lnSpc>
            </a:pPr>
            <a:r>
              <a:rPr lang="ru-RU" sz="2600" dirty="0" smtClean="0"/>
              <a:t>на общем основании»</a:t>
            </a:r>
          </a:p>
          <a:p>
            <a:r>
              <a:rPr lang="ru-RU" sz="2400" dirty="0" smtClean="0"/>
              <a:t>.</a:t>
            </a: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Oval 63"/>
          <p:cNvSpPr>
            <a:spLocks noChangeArrowheads="1"/>
          </p:cNvSpPr>
          <p:nvPr/>
        </p:nvSpPr>
        <p:spPr bwMode="gray">
          <a:xfrm rot="16200000">
            <a:off x="118662" y="2008915"/>
            <a:ext cx="786947" cy="691756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62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Oval 63"/>
          <p:cNvSpPr>
            <a:spLocks noChangeArrowheads="1"/>
          </p:cNvSpPr>
          <p:nvPr/>
        </p:nvSpPr>
        <p:spPr bwMode="gray">
          <a:xfrm rot="16200000">
            <a:off x="152403" y="4530442"/>
            <a:ext cx="786947" cy="691756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68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3" name="Прямая со стрелкой 12"/>
          <p:cNvCxnSpPr>
            <a:stCxn id="10" idx="5"/>
          </p:cNvCxnSpPr>
          <p:nvPr/>
        </p:nvCxnSpPr>
        <p:spPr>
          <a:xfrm flipV="1">
            <a:off x="756708" y="1510145"/>
            <a:ext cx="379365" cy="5664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0" idx="3"/>
          </p:cNvCxnSpPr>
          <p:nvPr/>
        </p:nvCxnSpPr>
        <p:spPr>
          <a:xfrm>
            <a:off x="756709" y="2633021"/>
            <a:ext cx="337800" cy="2210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5"/>
          </p:cNvCxnSpPr>
          <p:nvPr/>
        </p:nvCxnSpPr>
        <p:spPr>
          <a:xfrm flipV="1">
            <a:off x="790449" y="4378036"/>
            <a:ext cx="304060" cy="2200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1" idx="3"/>
            <a:endCxn id="7" idx="1"/>
          </p:cNvCxnSpPr>
          <p:nvPr/>
        </p:nvCxnSpPr>
        <p:spPr>
          <a:xfrm>
            <a:off x="790450" y="5154548"/>
            <a:ext cx="327512" cy="3819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159523" y="2247683"/>
            <a:ext cx="8497093" cy="26429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r>
              <a:rPr lang="ru-RU" sz="2800" b="1" dirty="0" smtClean="0"/>
              <a:t>19-1 </a:t>
            </a:r>
            <a:r>
              <a:rPr lang="ru-RU" sz="2800" dirty="0" smtClean="0"/>
              <a:t>«НДС по неоплаченным товарам (расходам), которые будут реализованы в рамках деятельности резидента Свободного порта»;</a:t>
            </a:r>
          </a:p>
          <a:p>
            <a:endParaRPr lang="ru-RU" sz="2800" dirty="0" smtClean="0"/>
          </a:p>
          <a:p>
            <a:r>
              <a:rPr lang="ru-RU" sz="2800" b="1" dirty="0" smtClean="0"/>
              <a:t>19-2</a:t>
            </a:r>
            <a:r>
              <a:rPr lang="ru-RU" sz="2800" dirty="0" smtClean="0"/>
              <a:t> «НДС по неоплаченным товарам (расходам), которые будут реализованы в обычном режиме.</a:t>
            </a: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63"/>
          <p:cNvSpPr>
            <a:spLocks noChangeArrowheads="1"/>
          </p:cNvSpPr>
          <p:nvPr/>
        </p:nvSpPr>
        <p:spPr bwMode="gray">
          <a:xfrm rot="16200000">
            <a:off x="215643" y="2964883"/>
            <a:ext cx="786947" cy="691756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19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7" name="Прямая со стрелкой 6"/>
          <p:cNvCxnSpPr>
            <a:stCxn id="5" idx="5"/>
          </p:cNvCxnSpPr>
          <p:nvPr/>
        </p:nvCxnSpPr>
        <p:spPr>
          <a:xfrm flipV="1">
            <a:off x="853689" y="2632364"/>
            <a:ext cx="323947" cy="4001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5" idx="3"/>
          </p:cNvCxnSpPr>
          <p:nvPr/>
        </p:nvCxnSpPr>
        <p:spPr>
          <a:xfrm>
            <a:off x="853690" y="3588989"/>
            <a:ext cx="323946" cy="442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542" y="401781"/>
            <a:ext cx="8497092" cy="10908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Вариант распределения сумм налогов </a:t>
            </a:r>
            <a:br>
              <a:rPr lang="ru-RU" sz="4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ru-RU" sz="4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с одной</a:t>
            </a:r>
            <a:br>
              <a:rPr lang="ru-RU" sz="4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ru-RU" sz="4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из баз распределения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Group 95"/>
          <p:cNvGrpSpPr>
            <a:grpSpLocks/>
          </p:cNvGrpSpPr>
          <p:nvPr/>
        </p:nvGrpSpPr>
        <p:grpSpPr bwMode="auto">
          <a:xfrm>
            <a:off x="1032163" y="1946563"/>
            <a:ext cx="2170113" cy="4035425"/>
            <a:chOff x="720" y="1296"/>
            <a:chExt cx="1367" cy="2542"/>
          </a:xfrm>
        </p:grpSpPr>
        <p:sp>
          <p:nvSpPr>
            <p:cNvPr id="5" name="AutoShape 52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AutoShape 53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AutoShape 54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AutoShape 55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AutoShape 56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AutoShape 57"/>
            <p:cNvSpPr>
              <a:spLocks noChangeArrowheads="1"/>
            </p:cNvSpPr>
            <p:nvPr/>
          </p:nvSpPr>
          <p:spPr bwMode="gray">
            <a:xfrm>
              <a:off x="752" y="3305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DDDDD"/>
                </a:gs>
                <a:gs pos="100000">
                  <a:srgbClr val="DDDDDD">
                    <a:gamma/>
                    <a:tint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" name="Group 58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14" name="Oval 59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5" name="Oval 60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6" name="Oval 61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7" name="Oval 62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8" name="Oval 63"/>
              <p:cNvSpPr>
                <a:spLocks noChangeArrowheads="1"/>
              </p:cNvSpPr>
              <p:nvPr/>
            </p:nvSpPr>
            <p:spPr bwMode="gray">
              <a:xfrm>
                <a:off x="1346" y="614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12" name="Text Box 64"/>
            <p:cNvSpPr txBox="1">
              <a:spLocks noChangeArrowheads="1"/>
            </p:cNvSpPr>
            <p:nvPr/>
          </p:nvSpPr>
          <p:spPr bwMode="gray">
            <a:xfrm>
              <a:off x="1503" y="1363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65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Со стоимостью продукции, отгруженной </a:t>
              </a:r>
              <a:r>
                <a:rPr lang="ru-RU" sz="2000" b="1" dirty="0" smtClean="0">
                  <a:solidFill>
                    <a:srgbClr val="000000"/>
                  </a:solidFill>
                </a:rPr>
                <a:t>в режиме СПВ и в обычном режиме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9" name="Group 96"/>
          <p:cNvGrpSpPr>
            <a:grpSpLocks/>
          </p:cNvGrpSpPr>
          <p:nvPr/>
        </p:nvGrpSpPr>
        <p:grpSpPr bwMode="auto">
          <a:xfrm>
            <a:off x="3517467" y="2822575"/>
            <a:ext cx="2244726" cy="4035425"/>
            <a:chOff x="2159" y="1296"/>
            <a:chExt cx="1414" cy="2542"/>
          </a:xfrm>
        </p:grpSpPr>
        <p:sp>
          <p:nvSpPr>
            <p:cNvPr id="20" name="AutoShape 67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66AF35"/>
                </a:gs>
                <a:gs pos="100000">
                  <a:srgbClr val="588D3D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AutoShape 68"/>
            <p:cNvSpPr>
              <a:spLocks noChangeArrowheads="1"/>
            </p:cNvSpPr>
            <p:nvPr/>
          </p:nvSpPr>
          <p:spPr bwMode="gray">
            <a:xfrm>
              <a:off x="215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99D8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69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9D844"/>
                </a:gs>
                <a:gs pos="100000">
                  <a:srgbClr val="99D844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AutoShape 70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9D844">
                    <a:gamma/>
                    <a:tint val="33333"/>
                    <a:invGamma/>
                  </a:srgbClr>
                </a:gs>
                <a:gs pos="100000">
                  <a:srgbClr val="99D844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71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" name="Oval 72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6" name="Oval 73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7" name="Oval 74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8" name="Oval 75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9" name="Text Box 76"/>
            <p:cNvSpPr txBox="1">
              <a:spLocks noChangeArrowheads="1"/>
            </p:cNvSpPr>
            <p:nvPr/>
          </p:nvSpPr>
          <p:spPr bwMode="gray">
            <a:xfrm>
              <a:off x="2764" y="1354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30" name="Text Box 77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С суммами оплаченных поставок </a:t>
              </a:r>
              <a:r>
                <a:rPr lang="ru-RU" sz="2000" b="1" dirty="0" smtClean="0">
                  <a:solidFill>
                    <a:srgbClr val="000000"/>
                  </a:solidFill>
                </a:rPr>
                <a:t>в режиме СПВ и в обычном режиме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31" name="AutoShape 78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AutoShape 79"/>
            <p:cNvSpPr>
              <a:spLocks noChangeArrowheads="1"/>
            </p:cNvSpPr>
            <p:nvPr/>
          </p:nvSpPr>
          <p:spPr bwMode="gray">
            <a:xfrm>
              <a:off x="2238" y="3305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DDDDD"/>
                </a:gs>
                <a:gs pos="100000">
                  <a:srgbClr val="DDDDDD">
                    <a:gamma/>
                    <a:tint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" name="Group 97"/>
          <p:cNvGrpSpPr>
            <a:grpSpLocks/>
          </p:cNvGrpSpPr>
          <p:nvPr/>
        </p:nvGrpSpPr>
        <p:grpSpPr bwMode="auto">
          <a:xfrm>
            <a:off x="6026727" y="1774683"/>
            <a:ext cx="2211388" cy="4291013"/>
            <a:chOff x="3692" y="1179"/>
            <a:chExt cx="1393" cy="2703"/>
          </a:xfrm>
        </p:grpSpPr>
        <p:sp>
          <p:nvSpPr>
            <p:cNvPr id="34" name="AutoShape 81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C16237"/>
                </a:gs>
                <a:gs pos="100000">
                  <a:srgbClr val="AB4E47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AutoShape 82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8B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AutoShape 83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8B65"/>
                </a:gs>
                <a:gs pos="100000">
                  <a:srgbClr val="E98B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AutoShape 84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8B65">
                    <a:gamma/>
                    <a:tint val="33333"/>
                    <a:invGamma/>
                  </a:srgbClr>
                </a:gs>
                <a:gs pos="100000">
                  <a:srgbClr val="E98B6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38" name="Group 85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43" name="Oval 86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4" name="Oval 87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5" name="Oval 88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6" name="Oval 89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7" name="Oval 90"/>
              <p:cNvSpPr>
                <a:spLocks noChangeArrowheads="1"/>
              </p:cNvSpPr>
              <p:nvPr/>
            </p:nvSpPr>
            <p:spPr bwMode="gray">
              <a:xfrm>
                <a:off x="1389" y="627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39" name="Text Box 91"/>
            <p:cNvSpPr txBox="1">
              <a:spLocks noChangeArrowheads="1"/>
            </p:cNvSpPr>
            <p:nvPr/>
          </p:nvSpPr>
          <p:spPr bwMode="gray">
            <a:xfrm>
              <a:off x="4933" y="1179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40" name="Text Box 92"/>
            <p:cNvSpPr txBox="1">
              <a:spLocks noChangeArrowheads="1"/>
            </p:cNvSpPr>
            <p:nvPr/>
          </p:nvSpPr>
          <p:spPr bwMode="gray">
            <a:xfrm>
              <a:off x="3753" y="1697"/>
              <a:ext cx="1296" cy="1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ru-RU" sz="2000" b="1" dirty="0" smtClean="0">
                  <a:solidFill>
                    <a:schemeClr val="bg1"/>
                  </a:solidFill>
                  <a:latin typeface="+mj-lt"/>
                </a:rPr>
                <a:t>С затратами на производство продукции</a:t>
              </a:r>
              <a:r>
                <a:rPr lang="ru-RU" sz="2000" b="1" dirty="0" smtClean="0">
                  <a:solidFill>
                    <a:srgbClr val="000000"/>
                  </a:solidFill>
                  <a:latin typeface="+mj-lt"/>
                </a:rPr>
                <a:t>, отгруженной в режиме СПВ и в обычном режиме</a:t>
              </a:r>
              <a:endParaRPr lang="en-US" sz="2000" b="1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41" name="AutoShape 93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AutoShape 94"/>
            <p:cNvSpPr>
              <a:spLocks noChangeArrowheads="1"/>
            </p:cNvSpPr>
            <p:nvPr/>
          </p:nvSpPr>
          <p:spPr bwMode="gray">
            <a:xfrm>
              <a:off x="3781" y="3436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DDDDD"/>
                </a:gs>
                <a:gs pos="100000">
                  <a:srgbClr val="DDDDDD">
                    <a:gamma/>
                    <a:tint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1" y="-1"/>
            <a:ext cx="8497092" cy="845128"/>
          </a:xfrm>
        </p:spPr>
        <p:txBody>
          <a:bodyPr/>
          <a:lstStyle/>
          <a:p>
            <a:pPr algn="ctr"/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Пример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6255" y="845127"/>
            <a:ext cx="8977745" cy="6012873"/>
          </a:xfrm>
        </p:spPr>
        <p:txBody>
          <a:bodyPr>
            <a:normAutofit fontScale="62500" lnSpcReduction="20000"/>
          </a:bodyPr>
          <a:lstStyle/>
          <a:p>
            <a:r>
              <a:rPr lang="ru-RU" sz="3300" dirty="0" smtClean="0"/>
              <a:t>В феврале 2016 года предприятие отгрузило продукцию в ценах реализации на сумму 1 108 000 руб. (с учётом НДС – 108 000 руб.), в том числе </a:t>
            </a:r>
            <a:r>
              <a:rPr lang="ru-RU" sz="3300" b="1" dirty="0" smtClean="0"/>
              <a:t>продукцию, реализованную в режиме СПВ – 400 000 руб.</a:t>
            </a:r>
          </a:p>
          <a:p>
            <a:r>
              <a:rPr lang="ru-RU" sz="3300" dirty="0" smtClean="0"/>
              <a:t>Отгруженные товары полностью оплачены покупателями. </a:t>
            </a:r>
          </a:p>
          <a:p>
            <a:r>
              <a:rPr lang="ru-RU" sz="3300" dirty="0" smtClean="0">
                <a:solidFill>
                  <a:srgbClr val="002060"/>
                </a:solidFill>
              </a:rPr>
              <a:t>Материальные затраты фирмы на производство продукции</a:t>
            </a:r>
            <a:r>
              <a:rPr lang="ru-RU" sz="3300" dirty="0" smtClean="0"/>
              <a:t> - 524  444 </a:t>
            </a:r>
            <a:r>
              <a:rPr lang="ru-RU" sz="3300" dirty="0" err="1" smtClean="0"/>
              <a:t>руб</a:t>
            </a:r>
            <a:r>
              <a:rPr lang="ru-RU" sz="3300" dirty="0" smtClean="0"/>
              <a:t> </a:t>
            </a:r>
          </a:p>
          <a:p>
            <a:pPr>
              <a:buNone/>
            </a:pPr>
            <a:r>
              <a:rPr lang="ru-RU" sz="3300" dirty="0" smtClean="0"/>
              <a:t>(в т.ч. </a:t>
            </a:r>
            <a:r>
              <a:rPr lang="ru-RU" sz="3300" b="1" dirty="0" smtClean="0"/>
              <a:t>НДС – 80 000 руб</a:t>
            </a:r>
            <a:r>
              <a:rPr lang="ru-RU" sz="3300" dirty="0" smtClean="0"/>
              <a:t>.);</a:t>
            </a:r>
          </a:p>
          <a:p>
            <a:r>
              <a:rPr lang="ru-RU" sz="3200" b="1" dirty="0" smtClean="0"/>
              <a:t>Предприятие использует механизм распределения сумм оплаченного «входного» НДС в соответствии со стоимостью продукции, реализованной в рамках деятельности Свободного порта, и продукции, реализованной в обычном режиме.</a:t>
            </a:r>
          </a:p>
          <a:p>
            <a:pPr algn="ctr"/>
            <a:r>
              <a:rPr lang="ru-RU" sz="3800" b="1" dirty="0" smtClean="0">
                <a:solidFill>
                  <a:srgbClr val="C00000"/>
                </a:solidFill>
              </a:rPr>
              <a:t>Решение</a:t>
            </a:r>
          </a:p>
          <a:p>
            <a:r>
              <a:rPr lang="ru-RU" sz="2900" dirty="0" smtClean="0"/>
              <a:t>1) Определяем </a:t>
            </a:r>
            <a:r>
              <a:rPr lang="ru-RU" sz="2900" b="1" dirty="0" smtClean="0">
                <a:solidFill>
                  <a:srgbClr val="C00000"/>
                </a:solidFill>
              </a:rPr>
              <a:t>соотношение стоимости товаров, реализованных в рамках режима СПВ с общей выручкой </a:t>
            </a:r>
            <a:r>
              <a:rPr lang="ru-RU" sz="2900" dirty="0" smtClean="0"/>
              <a:t>(без НДС):</a:t>
            </a:r>
          </a:p>
          <a:p>
            <a:pPr>
              <a:buNone/>
            </a:pPr>
            <a:r>
              <a:rPr lang="ru-RU" sz="2900" dirty="0" smtClean="0"/>
              <a:t>         </a:t>
            </a:r>
            <a:r>
              <a:rPr lang="ru-RU" sz="2900" b="1" dirty="0" smtClean="0"/>
              <a:t>400 000: (1 108 000 - 108 000) = 0,4</a:t>
            </a:r>
          </a:p>
          <a:p>
            <a:endParaRPr lang="ru-RU" sz="2900" dirty="0" smtClean="0"/>
          </a:p>
          <a:p>
            <a:r>
              <a:rPr lang="ru-RU" sz="2900" dirty="0" smtClean="0"/>
              <a:t>2) Сумма оплаченного «входного» НДС (80 000) распределяется следующим образом:</a:t>
            </a:r>
          </a:p>
          <a:p>
            <a:r>
              <a:rPr lang="ru-RU" sz="2900" b="1" dirty="0" smtClean="0">
                <a:solidFill>
                  <a:srgbClr val="C00000"/>
                </a:solidFill>
              </a:rPr>
              <a:t>80 000*0,4 </a:t>
            </a:r>
            <a:r>
              <a:rPr lang="ru-RU" sz="2900" b="1" dirty="0" smtClean="0"/>
              <a:t>= 32 000 </a:t>
            </a:r>
            <a:r>
              <a:rPr lang="ru-RU" sz="2900" dirty="0" smtClean="0"/>
              <a:t>- относится к операциям, реализованным в рамках режима </a:t>
            </a:r>
            <a:r>
              <a:rPr lang="ru-RU" sz="2900" dirty="0" smtClean="0"/>
              <a:t>СПВ и может быть принята к вычету в течении 10-ти дней; </a:t>
            </a:r>
            <a:endParaRPr lang="ru-RU" sz="2900" dirty="0" smtClean="0"/>
          </a:p>
          <a:p>
            <a:r>
              <a:rPr lang="ru-RU" sz="2900" b="1" dirty="0" smtClean="0"/>
              <a:t>80 000 - 32 000 = 48 000 </a:t>
            </a:r>
            <a:r>
              <a:rPr lang="ru-RU" sz="2900" dirty="0" smtClean="0"/>
              <a:t>– относится к операциям, осуществлённым в обычном </a:t>
            </a:r>
            <a:r>
              <a:rPr lang="ru-RU" sz="2900" dirty="0" smtClean="0"/>
              <a:t>режиме и может быть подана к вычету по итогам </a:t>
            </a:r>
            <a:r>
              <a:rPr lang="ru-RU" sz="2900" smtClean="0"/>
              <a:t>налогового периода</a:t>
            </a:r>
            <a:endParaRPr lang="ru-RU" sz="2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Standard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2A79FF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74747"/>
      </a:accent6>
      <a:hlink>
        <a:srgbClr val="C00000"/>
      </a:hlink>
      <a:folHlink>
        <a:srgbClr val="FFC0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>
          <a:solidFill>
            <a:srgbClr val="A50021"/>
          </a:solidFill>
          <a:round/>
          <a:headEnd/>
          <a:tailEnd/>
        </a:ln>
      </a:spPr>
      <a:bodyPr/>
      <a:lstStyle>
        <a:defPPr>
          <a:defRPr dirty="0"/>
        </a:defPPr>
      </a:lstStyle>
    </a:sp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Larissa-Design">
  <a:themeElements>
    <a:clrScheme name="Standard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2A79FF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74747"/>
      </a:accent6>
      <a:hlink>
        <a:srgbClr val="C00000"/>
      </a:hlink>
      <a:folHlink>
        <a:srgbClr val="FFC0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>
          <a:solidFill>
            <a:srgbClr val="A50021"/>
          </a:solidFill>
          <a:round/>
          <a:headEnd/>
          <a:tailEnd/>
        </a:ln>
      </a:spPr>
      <a:bodyPr/>
      <a:lstStyle>
        <a:defPPr>
          <a:defRPr dirty="0"/>
        </a:defPPr>
      </a:lstStyle>
    </a:spDef>
  </a:objectDefaults>
  <a:extraClrSchemeLst/>
</a:theme>
</file>

<file path=ppt/theme/theme4.xml><?xml version="1.0" encoding="utf-8"?>
<a:theme xmlns:a="http://schemas.openxmlformats.org/drawingml/2006/main" name="1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18</Template>
  <TotalTime>847</TotalTime>
  <Words>951</Words>
  <Application>Microsoft Office PowerPoint</Application>
  <PresentationFormat>Экран (4:3)</PresentationFormat>
  <Paragraphs>141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Larissa-Design</vt:lpstr>
      <vt:lpstr>Larissa</vt:lpstr>
      <vt:lpstr>1_Larissa-Design</vt:lpstr>
      <vt:lpstr>1_Larissa</vt:lpstr>
      <vt:lpstr>Свободный порт Владивосток: проблемы и перспективы</vt:lpstr>
      <vt:lpstr>Цель исследования:</vt:lpstr>
      <vt:lpstr>Налоговые льготы и преференции, предоставляющиеся резидентам СПВ</vt:lpstr>
      <vt:lpstr>1. Неустойчивость нормативной базы</vt:lpstr>
      <vt:lpstr>Презентация PowerPoint</vt:lpstr>
      <vt:lpstr>2. Разночтение в понятийном аппарате</vt:lpstr>
      <vt:lpstr>3 Отражение в Бухгалтерском учёте  ин. товаров, не подлежащих декларированию</vt:lpstr>
      <vt:lpstr>3. Отражение в Бухгалтерском учёте  ин. товаров, не подлежащих декларированию</vt:lpstr>
      <vt:lpstr>4. Противоречие в критериях отбора резидентов</vt:lpstr>
      <vt:lpstr>Сущность раздельного учёта</vt:lpstr>
      <vt:lpstr>Презентация PowerPoint</vt:lpstr>
      <vt:lpstr>Презентация PowerPoint</vt:lpstr>
      <vt:lpstr>Презентация PowerPoint</vt:lpstr>
      <vt:lpstr>Вариант распределения сумм налогов  с одной  из баз распределения</vt:lpstr>
      <vt:lpstr> Пример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Варкулевич Татьяна</cp:lastModifiedBy>
  <cp:revision>72</cp:revision>
  <dcterms:created xsi:type="dcterms:W3CDTF">2014-11-21T11:00:06Z</dcterms:created>
  <dcterms:modified xsi:type="dcterms:W3CDTF">2016-04-25T03:20:25Z</dcterms:modified>
</cp:coreProperties>
</file>