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3" r:id="rId3"/>
    <p:sldId id="266" r:id="rId4"/>
    <p:sldId id="265" r:id="rId5"/>
    <p:sldId id="260" r:id="rId6"/>
    <p:sldId id="261" r:id="rId7"/>
    <p:sldId id="259" r:id="rId8"/>
  </p:sldIdLst>
  <p:sldSz cx="9144000" cy="6858000" type="screen4x3"/>
  <p:notesSz cx="6858000" cy="9144000"/>
  <p:custDataLst>
    <p:tags r:id="rId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E2FF"/>
    <a:srgbClr val="66FFCC"/>
    <a:srgbClr val="99CCFF"/>
    <a:srgbClr val="FFFF99"/>
    <a:srgbClr val="00FF99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74FA2-529C-4297-B276-DCC51A8CA4B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1F6D035-0184-4534-9A8E-792B859117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74FA2-529C-4297-B276-DCC51A8CA4B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1F6D035-0184-4534-9A8E-792B859117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74FA2-529C-4297-B276-DCC51A8CA4B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1F6D035-0184-4534-9A8E-792B859117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1674FA2-529C-4297-B276-DCC51A8CA4B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6D035-0184-4534-9A8E-792B859117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74FA2-529C-4297-B276-DCC51A8CA4B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1F6D035-0184-4534-9A8E-792B859117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74FA2-529C-4297-B276-DCC51A8CA4B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1F6D035-0184-4534-9A8E-792B859117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74FA2-529C-4297-B276-DCC51A8CA4B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1F6D035-0184-4534-9A8E-792B859117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1F6D035-0184-4534-9A8E-792B859117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74FA2-529C-4297-B276-DCC51A8CA4B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1F6D035-0184-4534-9A8E-792B859117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1674FA2-529C-4297-B276-DCC51A8CA4B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74FA2-529C-4297-B276-DCC51A8CA4B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6D035-0184-4534-9A8E-792B859117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1F6D035-0184-4534-9A8E-792B859117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74FA2-529C-4297-B276-DCC51A8CA4B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1674FA2-529C-4297-B276-DCC51A8CA4B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1F6D035-0184-4534-9A8E-792B859117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79079" y="2987531"/>
            <a:ext cx="5615361" cy="936104"/>
          </a:xfrm>
        </p:spPr>
        <p:txBody>
          <a:bodyPr>
            <a:normAutofit/>
          </a:bodyPr>
          <a:lstStyle/>
          <a:p>
            <a:pPr algn="l"/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Сологуб Елена Владимировна</a:t>
            </a:r>
          </a:p>
          <a:p>
            <a:pPr algn="l"/>
            <a:r>
              <a:rPr lang="ru-RU" sz="17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Магистрант </a:t>
            </a:r>
            <a:r>
              <a:rPr lang="ru-RU" sz="17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направления 380406</a:t>
            </a:r>
            <a:r>
              <a:rPr lang="en-US" sz="17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«ТОРГОВОЕ ДЕЛО», ВГУЭС</a:t>
            </a:r>
          </a:p>
          <a:p>
            <a:pPr algn="l"/>
            <a:endParaRPr lang="ru-RU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ru-RU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81000"/>
            <a:ext cx="8784976" cy="1752600"/>
          </a:xfrm>
        </p:spPr>
        <p:txBody>
          <a:bodyPr anchor="ctr" anchorCtr="1"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 ВОПРОСУ ОБ ОБОСНОВАНИИ ВАРИАНТОВ ТЕРРИТОРИАЛЬНОГО РАЗВИТИЯ ОСТРОВА РУССКИЙ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763688" y="4519851"/>
            <a:ext cx="7050470" cy="187220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1600" b="1" kern="1200" cap="all" spc="2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None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None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endParaRPr lang="ru-RU" sz="17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80000"/>
              </a:lnSpc>
            </a:pPr>
            <a:r>
              <a:rPr lang="ru-RU" sz="17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Научный руководитель</a:t>
            </a:r>
          </a:p>
          <a:p>
            <a:pPr algn="l">
              <a:lnSpc>
                <a:spcPct val="80000"/>
              </a:lnSpc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КИМ АНГЕЛИНА ГЕОРГИЕВНА,</a:t>
            </a:r>
          </a:p>
          <a:p>
            <a:pPr algn="l">
              <a:lnSpc>
                <a:spcPct val="80000"/>
              </a:lnSpc>
            </a:pPr>
            <a:r>
              <a:rPr lang="ru-RU" sz="17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К.Э.Н., профессор кафедры международного маркетинга и </a:t>
            </a:r>
            <a:r>
              <a:rPr lang="ru-RU" sz="17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торговли, </a:t>
            </a:r>
            <a:r>
              <a:rPr lang="ru-RU" sz="17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ВГУЭС</a:t>
            </a:r>
          </a:p>
          <a:p>
            <a:pPr algn="l"/>
            <a:endPara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Варианты основных направлений развития острова Русский</a:t>
            </a:r>
            <a:endParaRPr lang="ru-RU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405249"/>
              </p:ext>
            </p:extLst>
          </p:nvPr>
        </p:nvGraphicFramePr>
        <p:xfrm>
          <a:off x="6281638" y="1268760"/>
          <a:ext cx="2682849" cy="5472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849"/>
              </a:tblGrid>
              <a:tr h="57218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Новая туристическая зона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  <a:tr h="16953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Особая экономическая зона (ОЭЗ) туристско-рекреационного типа с инновационным уклоном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2FF"/>
                    </a:solidFill>
                  </a:tcPr>
                </a:tc>
              </a:tr>
              <a:tr h="9203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Территория опережающего </a:t>
                      </a:r>
                      <a:r>
                        <a:rPr kumimoji="0" lang="ru-RU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развития (ТОР)</a:t>
                      </a:r>
                      <a:endParaRPr kumimoji="0" lang="ru-RU" sz="16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  <a:tr h="5893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Кластер-</a:t>
                      </a:r>
                      <a:r>
                        <a:rPr kumimoji="0" lang="ru-RU" sz="16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наукоград</a:t>
                      </a:r>
                      <a:endParaRPr kumimoji="0" lang="ru-RU" sz="16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2FF"/>
                    </a:solidFill>
                  </a:tcPr>
                </a:tc>
              </a:tr>
              <a:tr h="16953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Инновационный центр с мощным научно-исследовательским потенциалом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 descr="http://lglusi.ru/wp-content/uploads/2012/06/733px-Russky_island_topographic_map-ru_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6102127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79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Проект планировки территории полуострова Сапёрный острова </a:t>
            </a:r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Русский Владивостокского городского округа</a:t>
            </a:r>
            <a:endParaRPr lang="ru-RU" sz="2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3" cstate="print"/>
          <a:srcRect l="35256" t="8832" r="33494" b="5127"/>
          <a:stretch/>
        </p:blipFill>
        <p:spPr bwMode="auto">
          <a:xfrm>
            <a:off x="107504" y="1340769"/>
            <a:ext cx="6120680" cy="5400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60232" y="2153357"/>
            <a:ext cx="23042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Территория, выделенная </a:t>
            </a:r>
          </a:p>
          <a:p>
            <a:pPr algn="ctr"/>
            <a:r>
              <a:rPr lang="ru-RU" dirty="0" smtClean="0"/>
              <a:t>в 2013 г. </a:t>
            </a:r>
          </a:p>
          <a:p>
            <a:pPr algn="ctr"/>
            <a:r>
              <a:rPr lang="ru-RU" dirty="0" smtClean="0"/>
              <a:t>Министерством </a:t>
            </a:r>
            <a:r>
              <a:rPr lang="ru-RU" dirty="0"/>
              <a:t>р</a:t>
            </a:r>
            <a:r>
              <a:rPr lang="ru-RU" dirty="0" smtClean="0"/>
              <a:t>егионального </a:t>
            </a:r>
            <a:r>
              <a:rPr lang="ru-RU" dirty="0"/>
              <a:t>развития </a:t>
            </a:r>
            <a:r>
              <a:rPr lang="ru-RU" dirty="0" smtClean="0"/>
              <a:t>для строительства торгово-развлекательного центра</a:t>
            </a: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H="1" flipV="1">
            <a:off x="3167844" y="2574890"/>
            <a:ext cx="3636404" cy="3101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427984" y="2636912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Кампус ДВФУ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110114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28600"/>
            <a:ext cx="8784976" cy="75895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Основные п</a:t>
            </a:r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отребности, которые будет удовлетворять торгово-рекреационный центр</a:t>
            </a:r>
            <a:endParaRPr lang="ru-RU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961018"/>
              </p:ext>
            </p:extLst>
          </p:nvPr>
        </p:nvGraphicFramePr>
        <p:xfrm>
          <a:off x="6776866" y="1268761"/>
          <a:ext cx="2187622" cy="5400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7622"/>
              </a:tblGrid>
              <a:tr h="717322">
                <a:tc>
                  <a:txBody>
                    <a:bodyPr/>
                    <a:lstStyle/>
                    <a:p>
                      <a:pPr marL="0" lvl="0" algn="ctr" rtl="0" eaLnBrk="1" latinLnBrk="0" hangingPunct="1"/>
                      <a:r>
                        <a:rPr kumimoji="0" lang="ru-RU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Отдых</a:t>
                      </a:r>
                      <a:endParaRPr kumimoji="0" lang="ru-RU" sz="1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  <a:tr h="7388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Рекреация</a:t>
                      </a:r>
                      <a:endParaRPr kumimoji="0" lang="ru-RU" sz="16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2FF"/>
                    </a:solidFill>
                  </a:tcPr>
                </a:tc>
              </a:tr>
              <a:tr h="67831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Развлечение</a:t>
                      </a:r>
                      <a:endParaRPr kumimoji="0" lang="ru-RU" sz="16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  <a:tr h="7388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Оздоровление</a:t>
                      </a:r>
                      <a:endParaRPr kumimoji="0" lang="ru-RU" sz="16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2FF"/>
                    </a:solidFill>
                  </a:tcPr>
                </a:tc>
              </a:tr>
              <a:tr h="7388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Питание</a:t>
                      </a:r>
                      <a:endParaRPr kumimoji="0" lang="ru-RU" sz="16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  <a:tr h="738838">
                <a:tc>
                  <a:txBody>
                    <a:bodyPr/>
                    <a:lstStyle/>
                    <a:p>
                      <a:pPr marL="0" lvl="0" algn="ctr" rtl="0" eaLnBrk="1" latinLnBrk="0" hangingPunct="1"/>
                      <a:r>
                        <a:rPr kumimoji="0" lang="ru-RU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Шоппинг</a:t>
                      </a:r>
                      <a:endParaRPr kumimoji="0" lang="ru-RU" sz="1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2FF"/>
                    </a:solidFill>
                  </a:tcPr>
                </a:tc>
              </a:tr>
              <a:tr h="10496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Сервисное обслуживание</a:t>
                      </a:r>
                      <a:endParaRPr kumimoji="0" lang="ru-RU" sz="16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0" r="5879"/>
          <a:stretch/>
        </p:blipFill>
        <p:spPr bwMode="auto">
          <a:xfrm>
            <a:off x="179512" y="1268760"/>
            <a:ext cx="6597354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99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лгоритм реализации проекта по созданию</a:t>
            </a:r>
            <a:b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торгово-рекреационного комплекса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241977"/>
              </p:ext>
            </p:extLst>
          </p:nvPr>
        </p:nvGraphicFramePr>
        <p:xfrm>
          <a:off x="6372200" y="1299675"/>
          <a:ext cx="2635493" cy="5409184"/>
        </p:xfrm>
        <a:graphic>
          <a:graphicData uri="http://schemas.openxmlformats.org/drawingml/2006/table">
            <a:tbl>
              <a:tblPr firstRow="1" firstCol="1" bandRow="1"/>
              <a:tblGrid>
                <a:gridCol w="394267"/>
                <a:gridCol w="2241226"/>
              </a:tblGrid>
              <a:tr h="2233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55745" marR="55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Этап</a:t>
                      </a:r>
                    </a:p>
                  </a:txBody>
                  <a:tcPr marL="55745" marR="55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2FF"/>
                    </a:solidFill>
                  </a:tcPr>
                </a:tc>
              </a:tr>
              <a:tr h="6978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5745" marR="55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Определение места размещения </a:t>
                      </a:r>
                      <a:r>
                        <a:rPr kumimoji="0" lang="ru-RU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комплекса</a:t>
                      </a:r>
                      <a:endParaRPr kumimoji="0" lang="ru-RU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745" marR="55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  <a:tr h="6796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5745" marR="55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Анализ рекреационного потенциала </a:t>
                      </a:r>
                      <a:r>
                        <a:rPr kumimoji="0" lang="ru-RU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территории</a:t>
                      </a:r>
                      <a:endParaRPr kumimoji="0" lang="ru-RU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745" marR="55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  <a:tr h="4640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5745" marR="55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Оценка аттрактивности территории</a:t>
                      </a:r>
                    </a:p>
                  </a:txBody>
                  <a:tcPr marL="55745" marR="55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  <a:tr h="8373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5745" marR="55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Учёт ограничений территории для осуществления туристско-рекреационной </a:t>
                      </a:r>
                      <a:r>
                        <a:rPr kumimoji="0" lang="ru-RU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деятельности</a:t>
                      </a:r>
                      <a:endParaRPr kumimoji="0" lang="ru-RU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745" marR="55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  <a:tr h="5154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5745" marR="55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Применение метода сравнительного анализа</a:t>
                      </a:r>
                      <a:endParaRPr kumimoji="0" lang="ru-RU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745" marR="55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  <a:tr h="5695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55745" marR="55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Определение размера, профиля и времени функционирования </a:t>
                      </a:r>
                      <a:r>
                        <a:rPr kumimoji="0" lang="ru-RU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комплекса</a:t>
                      </a:r>
                      <a:endParaRPr kumimoji="0" lang="ru-RU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745" marR="55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  <a:tr h="7569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55745" marR="55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Деление </a:t>
                      </a:r>
                      <a:r>
                        <a:rPr kumimoji="0" lang="ru-R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общественно-рекреационных пространств на </a:t>
                      </a:r>
                      <a:r>
                        <a:rPr kumimoji="0" lang="ru-RU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блоки</a:t>
                      </a:r>
                      <a:endParaRPr kumimoji="0" lang="ru-RU" sz="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745" marR="55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  <a:tr h="6600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55745" marR="55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Составление архитектурного </a:t>
                      </a:r>
                      <a:r>
                        <a:rPr kumimoji="0" lang="ru-RU" sz="105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проекта</a:t>
                      </a:r>
                      <a:endParaRPr kumimoji="0" lang="ru-RU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745" marR="55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</a:tbl>
          </a:graphicData>
        </a:graphic>
      </p:graphicFrame>
      <p:sp>
        <p:nvSpPr>
          <p:cNvPr id="3" name="AutoShape 2" descr="https://apf.mail.ru/cgi-bin/readmsg/20160313_185813.jpg?id=14616654280000000011%3B0%3B1&amp;x-email=aalexiya%40mail.ru&amp;exif=1&amp;bs=1778&amp;bl=1742043&amp;ct=image%2Fjpeg&amp;cn=20160313_185813.jpg&amp;cte=binary"/>
          <p:cNvSpPr>
            <a:spLocks noChangeAspect="1" noChangeArrowheads="1"/>
          </p:cNvSpPr>
          <p:nvPr/>
        </p:nvSpPr>
        <p:spPr bwMode="auto">
          <a:xfrm>
            <a:off x="63500" y="-136525"/>
            <a:ext cx="31089600" cy="1748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6" r="1708"/>
          <a:stretch/>
        </p:blipFill>
        <p:spPr bwMode="auto">
          <a:xfrm>
            <a:off x="179512" y="1304710"/>
            <a:ext cx="6260123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28600"/>
            <a:ext cx="8784976" cy="758952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Ключевые моменты, которые необходимо реализовать для эффективного функционирования торгово-рекреационного центра</a:t>
            </a:r>
            <a:endParaRPr lang="ru-RU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310005"/>
              </p:ext>
            </p:extLst>
          </p:nvPr>
        </p:nvGraphicFramePr>
        <p:xfrm>
          <a:off x="6516216" y="1268761"/>
          <a:ext cx="2448272" cy="54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/>
              </a:tblGrid>
              <a:tr h="1539744">
                <a:tc>
                  <a:txBody>
                    <a:bodyPr/>
                    <a:lstStyle/>
                    <a:p>
                      <a:pPr lvl="0" algn="ctr"/>
                      <a:r>
                        <a:rPr kumimoji="0" lang="ru-RU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Использование </a:t>
                      </a:r>
                      <a:r>
                        <a:rPr kumimoji="0" lang="ru-RU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потенциала территории</a:t>
                      </a:r>
                      <a:endParaRPr kumimoji="0" lang="ru-RU" sz="1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  <a:tr h="19796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Учет </a:t>
                      </a:r>
                      <a:r>
                        <a:rPr kumimoji="0" lang="ru-RU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передового опыта развития подобных </a:t>
                      </a:r>
                      <a:r>
                        <a:rPr kumimoji="0" lang="ru-RU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дестинаций</a:t>
                      </a:r>
                      <a:endParaRPr kumimoji="0" lang="ru-RU" sz="16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2FF"/>
                    </a:solidFill>
                  </a:tcPr>
                </a:tc>
              </a:tr>
              <a:tr h="18811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Обеспечение </a:t>
                      </a:r>
                      <a:r>
                        <a:rPr kumimoji="0" lang="ru-RU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максимально полного удовлетворения запросов </a:t>
                      </a:r>
                      <a:r>
                        <a:rPr kumimoji="0" lang="ru-RU" sz="1600" b="0" i="0" u="none" strike="noStrike" kern="1200" cap="none" spc="0" normalizeH="0" baseline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целевой аудитории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</a:tbl>
          </a:graphicData>
        </a:graphic>
      </p:graphicFrame>
      <p:pic>
        <p:nvPicPr>
          <p:cNvPr id="5122" name="Picture 2" descr="http://hotels.optio-travel.ru/resources/it9b764a7d7757474eb25458dc245f0919/651490047fa441eebb387f2e15cc5de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0" r="13526"/>
          <a:stretch/>
        </p:blipFill>
        <p:spPr bwMode="auto">
          <a:xfrm>
            <a:off x="179512" y="1268760"/>
            <a:ext cx="6340783" cy="540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81000"/>
            <a:ext cx="8784976" cy="17526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БЛАГОДАРИМ ЗА ВНИМАНИЕ!</a:t>
            </a:r>
            <a:endParaRPr lang="ru-RU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http://ostrov-russkiy.ru/upload/iblock/612/612a5de5b5c3e8184be3a358b739cba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0888"/>
            <a:ext cx="8784976" cy="427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cf65b68fcba933474b1a61096916b16b48b8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ициальная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745</TotalTime>
  <Words>185</Words>
  <Application>Microsoft Office PowerPoint</Application>
  <PresentationFormat>Экран (4:3)</PresentationFormat>
  <Paragraphs>51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Официальная</vt:lpstr>
      <vt:lpstr>К ВОПРОСУ ОБ ОБОСНОВАНИИ ВАРИАНТОВ ТЕРРИТОРИАЛЬНОГО РАЗВИТИЯ ОСТРОВА РУССКИЙ</vt:lpstr>
      <vt:lpstr>Варианты основных направлений развития острова Русский</vt:lpstr>
      <vt:lpstr>Проект планировки территории полуострова Сапёрный острова Русский Владивостокского городского округа</vt:lpstr>
      <vt:lpstr>Основные потребности, которые будет удовлетворять торгово-рекреационный центр</vt:lpstr>
      <vt:lpstr>Алгоритм реализации проекта по созданию  торгово-рекреационного комплекса</vt:lpstr>
      <vt:lpstr>   Ключевые моменты, которые необходимо реализовать для эффективного функционирования торгово-рекреационного центра</vt:lpstr>
      <vt:lpstr>БЛАГОДАРИМ ЗА ВНИМАНИЕ!</vt:lpstr>
    </vt:vector>
  </TitlesOfParts>
  <Company>DVFU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ТУРИСТСКО-РЕКРЕАЦИОННЫЕ КОМПЛЕКСЫ КАК ОСОБАЯ ФОРМА РАЗВИТИЯ ИНДУСТРИИ РОССИЙСКОГО ТУРИЗМА</dc:title>
  <dc:creator>Администратор</dc:creator>
  <cp:lastModifiedBy>Dima</cp:lastModifiedBy>
  <cp:revision>52</cp:revision>
  <dcterms:created xsi:type="dcterms:W3CDTF">2015-12-14T13:27:43Z</dcterms:created>
  <dcterms:modified xsi:type="dcterms:W3CDTF">2016-04-26T11:01:14Z</dcterms:modified>
</cp:coreProperties>
</file>