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8" r:id="rId3"/>
    <p:sldId id="260" r:id="rId4"/>
    <p:sldId id="261" r:id="rId5"/>
    <p:sldId id="342" r:id="rId6"/>
    <p:sldId id="343" r:id="rId7"/>
    <p:sldId id="344" r:id="rId8"/>
    <p:sldId id="349" r:id="rId9"/>
    <p:sldId id="346" r:id="rId10"/>
    <p:sldId id="345" r:id="rId11"/>
    <p:sldId id="34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F:\&#1044;&#1080;&#1087;&#1083;&#1086;&#1084;\&#1041;&#1056;\&#1056;&#1072;&#1089;&#1089;&#1095;&#1077;&#1090;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lrMapOvr bg1="lt1" tx1="dk1" bg2="lt2" tx2="dk2" accent1="accent1" accent2="accent2" accent3="accent3" accent4="accent4" accent5="accent5" accent6="accent6" hlink="hlink" folHlink="folHlink"/>
  <c:chart>
    <c:view3D>
      <c:perspective val="30"/>
    </c:view3D>
    <c:plotArea>
      <c:layout>
        <c:manualLayout>
          <c:layoutTarget val="inner"/>
          <c:xMode val="edge"/>
          <c:yMode val="edge"/>
          <c:x val="0.10015507436570428"/>
          <c:y val="5.1400554097404488E-2"/>
          <c:w val="0.858178258967629"/>
          <c:h val="0.60538385826771668"/>
        </c:manualLayout>
      </c:layout>
      <c:bar3DChart>
        <c:barDir val="col"/>
        <c:grouping val="standard"/>
        <c:ser>
          <c:idx val="1"/>
          <c:order val="0"/>
          <c:tx>
            <c:v>Себестоимость</c:v>
          </c:tx>
          <c:cat>
            <c:strRef>
              <c:f>Лист3!$D$3:$H$3</c:f>
              <c:strCache>
                <c:ptCount val="5"/>
                <c:pt idx="0">
                  <c:v>2010 год</c:v>
                </c:pt>
                <c:pt idx="1">
                  <c:v>2011 год</c:v>
                </c:pt>
                <c:pt idx="2">
                  <c:v>2012 год</c:v>
                </c:pt>
                <c:pt idx="3">
                  <c:v>2013 год</c:v>
                </c:pt>
                <c:pt idx="4">
                  <c:v>2014 год</c:v>
                </c:pt>
              </c:strCache>
            </c:strRef>
          </c:cat>
          <c:val>
            <c:numRef>
              <c:f>Лист3!$D$8:$H$8</c:f>
              <c:numCache>
                <c:formatCode>General</c:formatCode>
                <c:ptCount val="5"/>
                <c:pt idx="0">
                  <c:v>2780</c:v>
                </c:pt>
                <c:pt idx="1">
                  <c:v>2923.8</c:v>
                </c:pt>
                <c:pt idx="2">
                  <c:v>3047.8900000000003</c:v>
                </c:pt>
                <c:pt idx="3">
                  <c:v>3990.71</c:v>
                </c:pt>
                <c:pt idx="4">
                  <c:v>3151</c:v>
                </c:pt>
              </c:numCache>
            </c:numRef>
          </c:val>
        </c:ser>
        <c:ser>
          <c:idx val="0"/>
          <c:order val="1"/>
          <c:tx>
            <c:v>Выручка</c:v>
          </c:tx>
          <c:cat>
            <c:strRef>
              <c:f>Лист3!$D$3:$H$3</c:f>
              <c:strCache>
                <c:ptCount val="5"/>
                <c:pt idx="0">
                  <c:v>2010 год</c:v>
                </c:pt>
                <c:pt idx="1">
                  <c:v>2011 год</c:v>
                </c:pt>
                <c:pt idx="2">
                  <c:v>2012 год</c:v>
                </c:pt>
                <c:pt idx="3">
                  <c:v>2013 год</c:v>
                </c:pt>
                <c:pt idx="4">
                  <c:v>2014 год</c:v>
                </c:pt>
              </c:strCache>
            </c:strRef>
          </c:cat>
          <c:val>
            <c:numRef>
              <c:f>Лист3!$D$6:$H$6</c:f>
              <c:numCache>
                <c:formatCode>General</c:formatCode>
                <c:ptCount val="5"/>
                <c:pt idx="0">
                  <c:v>4370</c:v>
                </c:pt>
                <c:pt idx="1">
                  <c:v>4109.76</c:v>
                </c:pt>
                <c:pt idx="2">
                  <c:v>4065.38</c:v>
                </c:pt>
                <c:pt idx="3">
                  <c:v>4568.42</c:v>
                </c:pt>
                <c:pt idx="4">
                  <c:v>4582</c:v>
                </c:pt>
              </c:numCache>
            </c:numRef>
          </c:val>
        </c:ser>
        <c:dLbls/>
        <c:shape val="cylinder"/>
        <c:axId val="38163200"/>
        <c:axId val="38164736"/>
        <c:axId val="37874304"/>
      </c:bar3DChart>
      <c:catAx>
        <c:axId val="38163200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38164736"/>
        <c:crosses val="autoZero"/>
        <c:auto val="1"/>
        <c:lblAlgn val="ctr"/>
        <c:lblOffset val="100"/>
      </c:catAx>
      <c:valAx>
        <c:axId val="38164736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38163200"/>
        <c:crosses val="autoZero"/>
        <c:crossBetween val="between"/>
      </c:valAx>
      <c:serAx>
        <c:axId val="37874304"/>
        <c:scaling>
          <c:orientation val="minMax"/>
        </c:scaling>
        <c:delete val="1"/>
        <c:axPos val="b"/>
        <c:tickLblPos val="none"/>
        <c:crossAx val="38164736"/>
        <c:crosses val="autoZero"/>
      </c:serAx>
    </c:plotArea>
    <c:legend>
      <c:legendPos val="b"/>
      <c:layout>
        <c:manualLayout>
          <c:xMode val="edge"/>
          <c:yMode val="edge"/>
          <c:x val="6.2240084572761749E-2"/>
          <c:y val="0.89409754800350605"/>
          <c:w val="0.31687773403324587"/>
          <c:h val="5.8957331255774383E-2"/>
        </c:manualLayout>
      </c:layout>
      <c:txPr>
        <a:bodyPr/>
        <a:lstStyle/>
        <a:p>
          <a:pPr>
            <a:defRPr sz="14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</c:chart>
  <c:externalData r:id="rId2"/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94A166-1804-4A0C-9920-4B176DC37AA8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6DFAF9-B6F7-4D3F-A53D-15CDA72714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90303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2400" b="0"/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eaLnBrk="1" hangingPunct="1"/>
              <a:endParaRPr lang="en-US" sz="2400" b="0"/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l" eaLnBrk="1" hangingPunct="1"/>
                <a:endParaRPr lang="en-US" sz="2400" b="0"/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l" eaLnBrk="1" hangingPunct="1"/>
                <a:endParaRPr lang="en-US" sz="2400" b="0"/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l" eaLnBrk="1" hangingPunct="1"/>
                <a:endParaRPr lang="en-US" sz="2400" b="0"/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l" eaLnBrk="1" hangingPunct="1"/>
                <a:endParaRPr lang="en-US" sz="2400" b="0"/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l" eaLnBrk="1" hangingPunct="1"/>
                <a:endParaRPr lang="en-US" sz="2400" b="0"/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l" eaLnBrk="1" hangingPunct="1"/>
                <a:endParaRPr lang="en-US" sz="2400" b="0"/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l" eaLnBrk="1" hangingPunct="1"/>
                <a:endParaRPr lang="en-US" sz="2400" b="0"/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l" eaLnBrk="1" hangingPunct="1"/>
                <a:endParaRPr lang="en-US" sz="2400" b="0"/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l" eaLnBrk="1" hangingPunct="1"/>
                <a:endParaRPr lang="en-US" sz="2400" b="0"/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l" eaLnBrk="1" hangingPunct="1"/>
                <a:endParaRPr lang="en-US" sz="2400" b="0"/>
              </a:p>
            </p:txBody>
          </p:sp>
        </p:grpSp>
      </p:grpSp>
      <p:sp>
        <p:nvSpPr>
          <p:cNvPr id="224275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224276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111E9C4B-C0B8-4488-8C6B-E846AE9B9BAA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B4124A-CF9E-4CBF-A96F-73BA116E25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8238804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B4124A-CF9E-4CBF-A96F-73BA116E25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1E9C4B-C0B8-4488-8C6B-E846AE9B9BAA}" type="datetimeFigureOut">
              <a:rPr lang="ru-RU" smtClean="0"/>
              <a:pPr/>
              <a:t>24.12.2015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3804921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B4124A-CF9E-4CBF-A96F-73BA116E25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1E9C4B-C0B8-4488-8C6B-E846AE9B9BAA}" type="datetimeFigureOut">
              <a:rPr lang="ru-RU" smtClean="0"/>
              <a:pPr/>
              <a:t>24.12.2015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8766431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B4124A-CF9E-4CBF-A96F-73BA116E25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1E9C4B-C0B8-4488-8C6B-E846AE9B9BAA}" type="datetimeFigureOut">
              <a:rPr lang="ru-RU" smtClean="0"/>
              <a:pPr/>
              <a:t>24.12.2015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3466526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B4124A-CF9E-4CBF-A96F-73BA116E25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1E9C4B-C0B8-4488-8C6B-E846AE9B9BAA}" type="datetimeFigureOut">
              <a:rPr lang="ru-RU" smtClean="0"/>
              <a:pPr/>
              <a:t>24.12.2015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530410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B4124A-CF9E-4CBF-A96F-73BA116E25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1E9C4B-C0B8-4488-8C6B-E846AE9B9BAA}" type="datetimeFigureOut">
              <a:rPr lang="ru-RU" smtClean="0"/>
              <a:pPr/>
              <a:t>24.12.2015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8874968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B4124A-CF9E-4CBF-A96F-73BA116E25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1E9C4B-C0B8-4488-8C6B-E846AE9B9BAA}" type="datetimeFigureOut">
              <a:rPr lang="ru-RU" smtClean="0"/>
              <a:pPr/>
              <a:t>24.12.2015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7280825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B4124A-CF9E-4CBF-A96F-73BA116E25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1E9C4B-C0B8-4488-8C6B-E846AE9B9BAA}" type="datetimeFigureOut">
              <a:rPr lang="ru-RU" smtClean="0"/>
              <a:pPr/>
              <a:t>24.12.2015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4080994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B4124A-CF9E-4CBF-A96F-73BA116E25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1E9C4B-C0B8-4488-8C6B-E846AE9B9BAA}" type="datetimeFigureOut">
              <a:rPr lang="ru-RU" smtClean="0"/>
              <a:pPr/>
              <a:t>24.12.2015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0111001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B4124A-CF9E-4CBF-A96F-73BA116E25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1E9C4B-C0B8-4488-8C6B-E846AE9B9BAA}" type="datetimeFigureOut">
              <a:rPr lang="ru-RU" smtClean="0"/>
              <a:pPr/>
              <a:t>24.12.2015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0808088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B4124A-CF9E-4CBF-A96F-73BA116E25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1E9C4B-C0B8-4488-8C6B-E846AE9B9BAA}" type="datetimeFigureOut">
              <a:rPr lang="ru-RU" smtClean="0"/>
              <a:pPr/>
              <a:t>24.12.2015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8351672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B4124A-CF9E-4CBF-A96F-73BA116E25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1E9C4B-C0B8-4488-8C6B-E846AE9B9BAA}" type="datetimeFigureOut">
              <a:rPr lang="ru-RU" smtClean="0"/>
              <a:pPr/>
              <a:t>24.12.2015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477137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457200"/>
            <a:ext cx="8229600" cy="5410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B4124A-CF9E-4CBF-A96F-73BA116E25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1E9C4B-C0B8-4488-8C6B-E846AE9B9BAA}" type="datetimeFigureOut">
              <a:rPr lang="ru-RU" smtClean="0"/>
              <a:pPr/>
              <a:t>24.12.2015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804377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r>
              <a:rPr lang="ru-RU" noProof="0" smtClean="0"/>
              <a:t>Вставка таблицы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B4124A-CF9E-4CBF-A96F-73BA116E25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1E9C4B-C0B8-4488-8C6B-E846AE9B9BAA}" type="datetimeFigureOut">
              <a:rPr lang="ru-RU" smtClean="0"/>
              <a:pPr/>
              <a:t>24.12.2015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733694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B4124A-CF9E-4CBF-A96F-73BA116E25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1E9C4B-C0B8-4488-8C6B-E846AE9B9BAA}" type="datetimeFigureOut">
              <a:rPr lang="ru-RU" smtClean="0"/>
              <a:pPr/>
              <a:t>24.12.2015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53167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b="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223235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 Black" pitchFamily="34" charset="0"/>
              </a:defRPr>
            </a:lvl1pPr>
          </a:lstStyle>
          <a:p>
            <a:fld id="{9AB4124A-CF9E-4CBF-A96F-73BA116E256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032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2400" b="0"/>
            </a:p>
          </p:txBody>
        </p:sp>
        <p:sp>
          <p:nvSpPr>
            <p:cNvPr id="1033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eaLnBrk="1" hangingPunct="1"/>
              <a:endParaRPr lang="en-US" sz="2400" b="0"/>
            </a:p>
          </p:txBody>
        </p:sp>
        <p:sp>
          <p:nvSpPr>
            <p:cNvPr id="1034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eaLnBrk="1" hangingPunct="1"/>
              <a:endParaRPr lang="en-US" sz="1800" b="0">
                <a:solidFill>
                  <a:schemeClr val="hlink"/>
                </a:solidFill>
                <a:latin typeface="Arial" charset="0"/>
              </a:endParaRPr>
            </a:p>
          </p:txBody>
        </p:sp>
        <p:sp>
          <p:nvSpPr>
            <p:cNvPr id="1035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eaLnBrk="1" hangingPunct="1"/>
              <a:endParaRPr lang="en-US" sz="1800" b="0">
                <a:solidFill>
                  <a:schemeClr val="hlink"/>
                </a:solidFill>
                <a:latin typeface="Arial" charset="0"/>
              </a:endParaRPr>
            </a:p>
          </p:txBody>
        </p:sp>
        <p:sp>
          <p:nvSpPr>
            <p:cNvPr id="1036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eaLnBrk="1" hangingPunct="1"/>
              <a:endParaRPr lang="en-US" sz="1800" b="0">
                <a:solidFill>
                  <a:schemeClr val="accent2"/>
                </a:solidFill>
                <a:latin typeface="Arial" charset="0"/>
              </a:endParaRPr>
            </a:p>
          </p:txBody>
        </p:sp>
        <p:sp>
          <p:nvSpPr>
            <p:cNvPr id="1037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eaLnBrk="1" hangingPunct="1"/>
              <a:endParaRPr lang="en-US" sz="1800" b="0">
                <a:solidFill>
                  <a:schemeClr val="hlink"/>
                </a:solidFill>
                <a:latin typeface="Arial" charset="0"/>
              </a:endParaRPr>
            </a:p>
          </p:txBody>
        </p:sp>
        <p:sp>
          <p:nvSpPr>
            <p:cNvPr id="1038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eaLnBrk="1" hangingPunct="1"/>
              <a:endParaRPr lang="en-US" sz="2400" b="0"/>
            </a:p>
          </p:txBody>
        </p:sp>
        <p:sp>
          <p:nvSpPr>
            <p:cNvPr id="1039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eaLnBrk="1" hangingPunct="1"/>
              <a:endParaRPr lang="en-US" sz="1800" b="0">
                <a:solidFill>
                  <a:schemeClr val="accent2"/>
                </a:solidFill>
                <a:latin typeface="Arial" charset="0"/>
              </a:endParaRPr>
            </a:p>
          </p:txBody>
        </p:sp>
        <p:sp>
          <p:nvSpPr>
            <p:cNvPr id="1040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eaLnBrk="1" hangingPunct="1"/>
              <a:endParaRPr lang="en-US" sz="1800" b="0">
                <a:solidFill>
                  <a:schemeClr val="accent2"/>
                </a:solidFill>
                <a:latin typeface="Arial" charset="0"/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23248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latin typeface="Arial" charset="0"/>
              </a:defRPr>
            </a:lvl1pPr>
          </a:lstStyle>
          <a:p>
            <a:fld id="{111E9C4B-C0B8-4488-8C6B-E846AE9B9BAA}" type="datetimeFigureOut">
              <a:rPr lang="ru-RU" smtClean="0"/>
              <a:pPr/>
              <a:t>24.12.2015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ransition spd="med">
    <p:wipe dir="d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2048" y="2204864"/>
            <a:ext cx="7772400" cy="2778695"/>
          </a:xfrm>
        </p:spPr>
        <p:txBody>
          <a:bodyPr/>
          <a:lstStyle/>
          <a:p>
            <a:pPr algn="ctr"/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прогнозирование финансово-экономического состояния предприятия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примере ООО «Водоканал-Сервис»,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п.Яковлевка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Приморский край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dirty="0">
                <a:latin typeface="Times New Roman" pitchFamily="18" charset="0"/>
                <a:cs typeface="Times New Roman" pitchFamily="18" charset="0"/>
              </a:rPr>
            </a:b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body" idx="1"/>
          </p:nvPr>
        </p:nvSpPr>
        <p:spPr>
          <a:xfrm>
            <a:off x="1187624" y="4581128"/>
            <a:ext cx="7772400" cy="1500187"/>
          </a:xfrm>
        </p:spPr>
        <p:txBody>
          <a:bodyPr/>
          <a:lstStyle/>
          <a:p>
            <a:pPr algn="r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Выполнила студентка </a:t>
            </a:r>
          </a:p>
          <a:p>
            <a:pPr algn="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руппы  БЭУ-11-МП: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Ю.А.Сидоренко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Руководитель, доцент: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Г.И.Шуман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92738" y="472957"/>
            <a:ext cx="74168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Владивостокский государственный университет экономики и сервиса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КАФЕДРА МАТЕМАТИКИ И МОДЕЛИРОВАНИЯ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1600" y="1730425"/>
            <a:ext cx="8061626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Научно-исследовательская работа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491742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371600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Цель и задачи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5661248"/>
          </a:xfrm>
        </p:spPr>
        <p:txBody>
          <a:bodyPr/>
          <a:lstStyle/>
          <a:p>
            <a:pPr marL="0" indent="0" algn="just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изучить теоретические аспекты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 экономической эффективности производственно-хозяйственной деятельности,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разработать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провести анализ блоков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бизнес-плана, а также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получить качественные выводы, касающиеся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вопросов экономической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эффективности 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целесообразности ведения экономической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деятельности;</a:t>
            </a:r>
          </a:p>
          <a:p>
            <a:pPr marL="0" indent="0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 изучить систему показателей оценки экономической эффективности деятельности предприятия;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 провести анализ финансово-хозяйственной деятельности объекта исследования;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 разработать основные рекомендации по улучшению финансового состояния предприятия и повышения его финансовых результатов;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 изучить методику составления бизнес-планов;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 составить бизнес-план на основе предприятия ООО «Водоканал-Сервис».</a:t>
            </a:r>
          </a:p>
          <a:p>
            <a:pPr marL="0" indent="0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372956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04664"/>
            <a:ext cx="8229600" cy="5606752"/>
          </a:xfrm>
        </p:spPr>
        <p:txBody>
          <a:bodyPr/>
          <a:lstStyle/>
          <a:p>
            <a:pPr marL="0" indent="0" algn="just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Предмет исследования: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 критерии и факторы оценки экономической эффективности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предприятия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 элементы, подразделы, бизнес-плана; 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 показатели финансово – экономической эффективности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Теоретическая значимость: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аключается в возможности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использования полученных результатов при изучении экономики предприятия, основных показателей его эффективности и планировании деятельности, не зависимо от вида деятельности и специфики работы.</a:t>
            </a:r>
          </a:p>
          <a:p>
            <a:pPr marL="0" indent="0" algn="just">
              <a:buNone/>
            </a:pP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Практическая значимость: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аключается в разработке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рекомендаций и предложений для обеспечения необходимого уровня экономической эффективности и минимизации финансового риска на предприятии. оптимизации расходов, которые могут быть использованы на практике.</a:t>
            </a:r>
          </a:p>
          <a:p>
            <a:pPr marL="0" indent="0" algn="just"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1598936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371600"/>
          </a:xfrm>
        </p:spPr>
        <p:txBody>
          <a:bodyPr/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Общая характеристика предприятия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Group 9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869944610"/>
              </p:ext>
            </p:extLst>
          </p:nvPr>
        </p:nvGraphicFramePr>
        <p:xfrm>
          <a:off x="467544" y="1628800"/>
          <a:ext cx="8373616" cy="4392487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2838049"/>
                <a:gridCol w="5535567"/>
              </a:tblGrid>
              <a:tr h="268696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Характеристика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</a:tr>
              <a:tr h="337592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Фирменное наименование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«Водоканал - Сервис»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</a:tr>
              <a:tr h="723412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Организационно-правовая форма / форма собственности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 с ограниченной ответственностью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</a:tr>
              <a:tr h="334147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Дата регистрации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31 августа 2005 года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</a:tr>
              <a:tr h="88531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Вид деятельности предприятия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lang="ru-RU" sz="160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подача воды</a:t>
                      </a:r>
                      <a:r>
                        <a:rPr lang="ru-RU" sz="1600" i="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населению</a:t>
                      </a:r>
                      <a:r>
                        <a:rPr lang="ru-RU" sz="160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приём и очистка сточных вод, обслуживанием сетей водоснабжения и водоотведения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</a:tr>
              <a:tr h="529124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Юридический адрес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Приморский край,</a:t>
                      </a:r>
                      <a:r>
                        <a:rPr lang="ru-RU" sz="16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Яковлевский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район, 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с.Яковлевка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ул. Советская 64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</a:tr>
              <a:tr h="46849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Высшее должностное лицо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Обытоцкий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Михаил Иванович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</a:tr>
              <a:tr h="456439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Дочерние компании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имеется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</a:tr>
              <a:tr h="389264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Уставный капитал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12 000 рублей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9180122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371600"/>
          </a:xfrm>
        </p:spPr>
        <p:txBody>
          <a:bodyPr/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 ресурсного потока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977208192"/>
              </p:ext>
            </p:extLst>
          </p:nvPr>
        </p:nvGraphicFramePr>
        <p:xfrm>
          <a:off x="755576" y="1196752"/>
          <a:ext cx="7992887" cy="3744417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2823309"/>
                <a:gridCol w="1088246"/>
                <a:gridCol w="2040666"/>
                <a:gridCol w="2040666"/>
              </a:tblGrid>
              <a:tr h="12760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ГЗС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Вес ГЗС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Индивидуальная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эффективность ГЗС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Эффективность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взаимодействия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предприятия с ГЗС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067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Властные структуры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7556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0,81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8413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Надзорные и контролирующие органы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7556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0,87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0,85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067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Потребители услуг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7556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0,785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0,79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067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Работники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7556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0,808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0,84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067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Итого: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7556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7556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3568" y="5642305"/>
            <a:ext cx="7992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24124869"/>
              </p:ext>
            </p:extLst>
          </p:nvPr>
        </p:nvGraphicFramePr>
        <p:xfrm>
          <a:off x="899592" y="5223057"/>
          <a:ext cx="2859088" cy="822325"/>
        </p:xfrm>
        <a:graphic>
          <a:graphicData uri="http://schemas.openxmlformats.org/presentationml/2006/ole">
            <p:oleObj spid="_x0000_s4161" name="Формула" r:id="rId3" imgW="1498320" imgH="431640" progId="Equation.3">
              <p:embed/>
            </p:oleObj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212957675"/>
              </p:ext>
            </p:extLst>
          </p:nvPr>
        </p:nvGraphicFramePr>
        <p:xfrm>
          <a:off x="5220072" y="5230349"/>
          <a:ext cx="2857500" cy="823912"/>
        </p:xfrm>
        <a:graphic>
          <a:graphicData uri="http://schemas.openxmlformats.org/presentationml/2006/ole">
            <p:oleObj spid="_x0000_s4162" name="Формула" r:id="rId4" imgW="1498320" imgH="43164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91779339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9472"/>
            <a:ext cx="8229600" cy="1371600"/>
          </a:xfrm>
        </p:spPr>
        <p:txBody>
          <a:bodyPr/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выручки предприятия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52010330"/>
              </p:ext>
            </p:extLst>
          </p:nvPr>
        </p:nvGraphicFramePr>
        <p:xfrm>
          <a:off x="395536" y="1628800"/>
          <a:ext cx="8229600" cy="4598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395217014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24827"/>
            <a:ext cx="8229600" cy="1371600"/>
          </a:xfrm>
        </p:spPr>
        <p:txBody>
          <a:bodyPr/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 экономической эффективности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850088129"/>
              </p:ext>
            </p:extLst>
          </p:nvPr>
        </p:nvGraphicFramePr>
        <p:xfrm>
          <a:off x="457200" y="1196975"/>
          <a:ext cx="8229600" cy="3362449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Формула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Значение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069097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Чистая текущая стоимость продаж 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008112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Индекс рентабельности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Коэффициент</a:t>
                      </a: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рентабельности инвестиций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00611124"/>
              </p:ext>
            </p:extLst>
          </p:nvPr>
        </p:nvGraphicFramePr>
        <p:xfrm>
          <a:off x="3449274" y="1628800"/>
          <a:ext cx="2245452" cy="779413"/>
        </p:xfrm>
        <a:graphic>
          <a:graphicData uri="http://schemas.openxmlformats.org/presentationml/2006/ole">
            <p:oleObj spid="_x0000_s6230" name="Формула" r:id="rId3" imgW="1536480" imgH="533160" progId="Equation.3">
              <p:embed/>
            </p:oleObj>
          </a:graphicData>
        </a:graphic>
      </p:graphicFrame>
      <p:sp>
        <p:nvSpPr>
          <p:cNvPr id="14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6" name="Объект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6805190"/>
              </p:ext>
            </p:extLst>
          </p:nvPr>
        </p:nvGraphicFramePr>
        <p:xfrm>
          <a:off x="3631250" y="2708920"/>
          <a:ext cx="1881499" cy="720080"/>
        </p:xfrm>
        <a:graphic>
          <a:graphicData uri="http://schemas.openxmlformats.org/presentationml/2006/ole">
            <p:oleObj spid="_x0000_s6231" name="Формула" r:id="rId4" imgW="1028520" imgH="393480" progId="Equation.3">
              <p:embed/>
            </p:oleObj>
          </a:graphicData>
        </a:graphic>
      </p:graphicFrame>
      <p:sp>
        <p:nvSpPr>
          <p:cNvPr id="18" name="Rectangle 3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0" name="Объект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23135338"/>
              </p:ext>
            </p:extLst>
          </p:nvPr>
        </p:nvGraphicFramePr>
        <p:xfrm>
          <a:off x="3563888" y="3789040"/>
          <a:ext cx="2016224" cy="703777"/>
        </p:xfrm>
        <a:graphic>
          <a:graphicData uri="http://schemas.openxmlformats.org/presentationml/2006/ole">
            <p:oleObj spid="_x0000_s6232" name="Формула" r:id="rId5" imgW="1346040" imgH="4698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47155329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291332053"/>
              </p:ext>
            </p:extLst>
          </p:nvPr>
        </p:nvGraphicFramePr>
        <p:xfrm>
          <a:off x="457200" y="1981200"/>
          <a:ext cx="8229600" cy="2844552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2743200"/>
                <a:gridCol w="2743200"/>
                <a:gridCol w="2743200"/>
              </a:tblGrid>
              <a:tr h="101575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затрат на один рубль товарной продукции</a:t>
                      </a:r>
                      <a:endParaRPr lang="ru-RU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015752"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Коэффициент ритмичности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Коэффициент равномерности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770442625"/>
              </p:ext>
            </p:extLst>
          </p:nvPr>
        </p:nvGraphicFramePr>
        <p:xfrm>
          <a:off x="3347864" y="3212976"/>
          <a:ext cx="2281256" cy="851669"/>
        </p:xfrm>
        <a:graphic>
          <a:graphicData uri="http://schemas.openxmlformats.org/presentationml/2006/ole">
            <p:oleObj spid="_x0000_s8236" name="Формула" r:id="rId3" imgW="1904760" imgH="711000" progId="Equation.3">
              <p:embed/>
            </p:oleObj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021561413"/>
              </p:ext>
            </p:extLst>
          </p:nvPr>
        </p:nvGraphicFramePr>
        <p:xfrm>
          <a:off x="3779912" y="4293096"/>
          <a:ext cx="1584176" cy="498722"/>
        </p:xfrm>
        <a:graphic>
          <a:graphicData uri="http://schemas.openxmlformats.org/presentationml/2006/ole">
            <p:oleObj spid="_x0000_s8237" name="Формула" r:id="rId4" imgW="685800" imgH="215640" progId="Equation.3">
              <p:embed/>
            </p:oleObj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042221160"/>
              </p:ext>
            </p:extLst>
          </p:nvPr>
        </p:nvGraphicFramePr>
        <p:xfrm>
          <a:off x="3563888" y="2060848"/>
          <a:ext cx="1955800" cy="1008063"/>
        </p:xfrm>
        <a:graphic>
          <a:graphicData uri="http://schemas.openxmlformats.org/presentationml/2006/ole">
            <p:oleObj spid="_x0000_s8238" name="Формула" r:id="rId5" imgW="1092200" imgH="7366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76771300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-99392"/>
            <a:ext cx="8229600" cy="1371600"/>
          </a:xfrm>
        </p:spPr>
        <p:txBody>
          <a:bodyPr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Риски предприятия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4958680"/>
          </a:xfrm>
        </p:spPr>
        <p:txBody>
          <a:bodyPr/>
          <a:lstStyle/>
          <a:p>
            <a:pPr marL="0" indent="0">
              <a:buNone/>
            </a:pPr>
            <a:r>
              <a:rPr lang="ru-RU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Экологические риски :</a:t>
            </a:r>
          </a:p>
          <a:p>
            <a:pPr marL="0" indent="0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уровня загрязненности окружающей среды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засчет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сброса сточных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 – ранг 4,2</a:t>
            </a:r>
          </a:p>
          <a:p>
            <a:pPr marL="0" indent="0">
              <a:buNone/>
            </a:pP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Экономические риски:</a:t>
            </a:r>
          </a:p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цен на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 – 2,8</a:t>
            </a:r>
          </a:p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Рост дебиторской задолженности в условиях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кризиса – ранг 1,8</a:t>
            </a:r>
          </a:p>
          <a:p>
            <a:pPr marL="0" indent="0">
              <a:buNone/>
            </a:pP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Технические риски:</a:t>
            </a:r>
          </a:p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Возникновение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аварийной ситуации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путях водоснабжения и/или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водоотведения – ранг 3</a:t>
            </a:r>
          </a:p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Выход из строя производственного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оборудования – ранг 2</a:t>
            </a:r>
          </a:p>
          <a:p>
            <a:pPr marL="0" indent="0">
              <a:buNone/>
            </a:pP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риски:</a:t>
            </a:r>
          </a:p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Дефицит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квалифицированного персонала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предприятии – ранг 2,4</a:t>
            </a:r>
          </a:p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Снижения численности населения обслуживаемого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района – ранг 2,7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800428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371600"/>
          </a:xfrm>
        </p:spPr>
        <p:txBody>
          <a:bodyPr/>
          <a:lstStyle/>
          <a:p>
            <a:pPr algn="ctr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Актуальные проблемы: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91264" cy="4824536"/>
          </a:xfrm>
        </p:spPr>
        <p:txBody>
          <a:bodyPr/>
          <a:lstStyle/>
          <a:p>
            <a:pPr marL="0" indent="0">
              <a:buNone/>
            </a:pPr>
            <a:r>
              <a:rPr lang="ru-RU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убыток, связанный с непокрытым расходом воды</a:t>
            </a:r>
          </a:p>
          <a:p>
            <a:pPr marL="0" indent="0">
              <a:buNone/>
            </a:pPr>
            <a:r>
              <a:rPr lang="ru-RU" sz="1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Причины: </a:t>
            </a:r>
          </a:p>
          <a:p>
            <a:pPr>
              <a:buFontTx/>
              <a:buChar char="-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организационно-учетных приборов на водопроводных путях в частном секторе;</a:t>
            </a:r>
          </a:p>
          <a:p>
            <a:pPr>
              <a:buFontTx/>
              <a:buChar char="-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амовольное нецелевое использование ресурсов;</a:t>
            </a:r>
          </a:p>
          <a:p>
            <a:pPr marL="0" indent="0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качественной очистки сточных вод</a:t>
            </a:r>
          </a:p>
          <a:p>
            <a:pPr marL="0" indent="0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Причины:</a:t>
            </a:r>
          </a:p>
          <a:p>
            <a:pPr>
              <a:buFontTx/>
              <a:buChar char="-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аварийное состояние очистных сооружений;</a:t>
            </a:r>
          </a:p>
          <a:p>
            <a:pPr>
              <a:buFontTx/>
              <a:buChar char="-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значительное увеличение пользователей услуг водоснабжения и водоотведения;</a:t>
            </a:r>
          </a:p>
          <a:p>
            <a:pPr marL="0" indent="0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некачественное предоставление услуги водоснабжения</a:t>
            </a:r>
          </a:p>
          <a:p>
            <a:pPr marL="0" indent="0">
              <a:buNone/>
            </a:pPr>
            <a:r>
              <a:rPr lang="ru-RU" sz="1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Причины:</a:t>
            </a:r>
          </a:p>
          <a:p>
            <a:pPr>
              <a:buFontTx/>
              <a:buChar char="-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знос подкачивающих насосных станций;</a:t>
            </a:r>
          </a:p>
          <a:p>
            <a:pPr>
              <a:buFontTx/>
              <a:buChar char="-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ольшое число аварий на путях;</a:t>
            </a:r>
          </a:p>
          <a:p>
            <a:pPr marL="0" indent="0">
              <a:buNone/>
            </a:pP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5879147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371600"/>
          </a:xfrm>
        </p:spPr>
        <p:txBody>
          <a:bodyPr/>
          <a:lstStyle/>
          <a:p>
            <a:pPr algn="ctr"/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Меры по </a:t>
            </a: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увеличению экономической эффективности предприятия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700808"/>
            <a:ext cx="8229600" cy="4094584"/>
          </a:xfrm>
        </p:spPr>
        <p:txBody>
          <a:bodyPr/>
          <a:lstStyle/>
          <a:p>
            <a:pPr>
              <a:buFontTx/>
              <a:buChar char="-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усиление контроля за целевым использованием воды в частном секторе;</a:t>
            </a:r>
          </a:p>
          <a:p>
            <a:pPr>
              <a:buFontTx/>
              <a:buChar char="-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становка счетчиков в частном секторе;</a:t>
            </a:r>
          </a:p>
          <a:p>
            <a:pPr>
              <a:buFontTx/>
              <a:buChar char="-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азработка инвестиционного проекта для привлечения денежных средств от администрации района на капитальный ремонт сооружений по очистке сточных;</a:t>
            </a:r>
          </a:p>
          <a:p>
            <a:pPr>
              <a:buFontTx/>
              <a:buChar char="-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азработка инвестиционного проекта для замены подкачивающих насосных станций;</a:t>
            </a:r>
          </a:p>
          <a:p>
            <a:pPr>
              <a:buFontTx/>
              <a:buChar char="-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становка и использование в рабочем процессе энергосберегающего электропривода;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6978288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5865</TotalTime>
  <Words>419</Words>
  <Application>Microsoft Office PowerPoint</Application>
  <PresentationFormat>Экран (4:3)</PresentationFormat>
  <Paragraphs>121</Paragraphs>
  <Slides>11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Тема1</vt:lpstr>
      <vt:lpstr>Формула</vt:lpstr>
      <vt:lpstr> Анализ и прогнозирование финансово-экономического состояния предприятия  (на примере ООО «Водоканал-Сервис», п.Яковлевка, Приморский край) </vt:lpstr>
      <vt:lpstr>Цель и задачи</vt:lpstr>
      <vt:lpstr>Слайд 3</vt:lpstr>
      <vt:lpstr>Общая характеристика предприятия</vt:lpstr>
      <vt:lpstr>Характеристика ресурсного потока</vt:lpstr>
      <vt:lpstr>Динамика выручки предприятия</vt:lpstr>
      <vt:lpstr>Показатели экономической эффективности</vt:lpstr>
      <vt:lpstr>Слайд 8</vt:lpstr>
      <vt:lpstr>Риски предприятия</vt:lpstr>
      <vt:lpstr>Актуальные проблемы:</vt:lpstr>
      <vt:lpstr>Меры по увеличению экономической эффективности предприятия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Бизнес-планирование и прогнозирование</dc:title>
  <dc:creator>Kirill Lavrenyuk</dc:creator>
  <cp:lastModifiedBy>shumangi</cp:lastModifiedBy>
  <cp:revision>145</cp:revision>
  <dcterms:created xsi:type="dcterms:W3CDTF">2014-01-07T09:45:32Z</dcterms:created>
  <dcterms:modified xsi:type="dcterms:W3CDTF">2015-12-24T02:10:02Z</dcterms:modified>
</cp:coreProperties>
</file>